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3004800" cy="9753600"/>
  <p:notesSz cx="6858000" cy="9144000"/>
  <p:defaultTextStyle>
    <a:defPPr>
      <a:defRPr lang="ru-RU"/>
    </a:defPPr>
    <a:lvl1pPr algn="l" defTabSz="5842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Helvetica Light"/>
        <a:cs typeface="Arial" panose="020B0604020202020204" pitchFamily="34" charset="0"/>
        <a:sym typeface="Helvetica Light"/>
      </a:defRPr>
    </a:lvl1pPr>
    <a:lvl2pPr marL="457200" indent="-228600" algn="l" defTabSz="5842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Helvetica Light"/>
        <a:cs typeface="Arial" panose="020B0604020202020204" pitchFamily="34" charset="0"/>
        <a:sym typeface="Helvetica Light"/>
      </a:defRPr>
    </a:lvl2pPr>
    <a:lvl3pPr marL="914400" indent="-457200" algn="l" defTabSz="5842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Helvetica Light"/>
        <a:cs typeface="Arial" panose="020B0604020202020204" pitchFamily="34" charset="0"/>
        <a:sym typeface="Helvetica Light"/>
      </a:defRPr>
    </a:lvl3pPr>
    <a:lvl4pPr marL="1371600" indent="-685800" algn="l" defTabSz="5842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Helvetica Light"/>
        <a:cs typeface="Arial" panose="020B0604020202020204" pitchFamily="34" charset="0"/>
        <a:sym typeface="Helvetica Light"/>
      </a:defRPr>
    </a:lvl4pPr>
    <a:lvl5pPr marL="1828800" indent="-914400" algn="l" defTabSz="584200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Helvetica Light"/>
        <a:cs typeface="Arial" panose="020B0604020202020204" pitchFamily="34" charset="0"/>
        <a:sym typeface="Helvetica Light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Helvetica Light"/>
        <a:cs typeface="Arial" panose="020B0604020202020204" pitchFamily="34" charset="0"/>
        <a:sym typeface="Helvetica Light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Helvetica Light"/>
        <a:cs typeface="Arial" panose="020B0604020202020204" pitchFamily="34" charset="0"/>
        <a:sym typeface="Helvetica Light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Helvetica Light"/>
        <a:cs typeface="Arial" panose="020B0604020202020204" pitchFamily="34" charset="0"/>
        <a:sym typeface="Helvetica Light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Helvetica Light"/>
        <a:cs typeface="Arial" panose="020B0604020202020204" pitchFamily="34" charset="0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44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29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6627" name="Shape 30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70458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Текст заголовка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318898411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88502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00410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0975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rPr/>
              <a:t>Текст заголовка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29532542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5751761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/>
              <a:t>Текст заголовка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113649297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09460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160809029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Текст заголовка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233383553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/>
            <a:r>
              <a:rPr/>
              <a:t>Уровень текста 1</a:t>
            </a:r>
          </a:p>
          <a:p>
            <a:pPr lvl="1"/>
            <a:r>
              <a:rPr/>
              <a:t>Уровень текста 2</a:t>
            </a:r>
          </a:p>
          <a:p>
            <a:pPr lvl="2"/>
            <a:r>
              <a:rPr/>
              <a:t>Уровень текста 3</a:t>
            </a:r>
          </a:p>
          <a:p>
            <a:pPr lvl="3"/>
            <a:r>
              <a:rPr/>
              <a:t>Уровень текста 4</a:t>
            </a:r>
          </a:p>
          <a:p>
            <a:pPr lvl="4"/>
            <a:r>
              <a:rPr/>
              <a:t>Уровень текста 5</a:t>
            </a:r>
          </a:p>
        </p:txBody>
      </p:sp>
    </p:spTree>
    <p:extLst>
      <p:ext uri="{BB962C8B-B14F-4D97-AF65-F5344CB8AC3E}">
        <p14:creationId xmlns:p14="http://schemas.microsoft.com/office/powerpoint/2010/main" val="287403877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48292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Helvetica Light"/>
              </a:rPr>
              <a:t>Текст заголовка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Helvetica Light"/>
              </a:rPr>
              <a:t>Уровень текста 1</a:t>
            </a:r>
          </a:p>
          <a:p>
            <a:pPr lvl="1"/>
            <a:r>
              <a:rPr lang="ru-RU" altLang="ru-RU" smtClean="0">
                <a:sym typeface="Helvetica Light"/>
              </a:rPr>
              <a:t>Уровень текста 2</a:t>
            </a:r>
          </a:p>
          <a:p>
            <a:pPr lvl="2"/>
            <a:r>
              <a:rPr lang="ru-RU" altLang="ru-RU" smtClean="0">
                <a:sym typeface="Helvetica Light"/>
              </a:rPr>
              <a:t>Уровень текста 3</a:t>
            </a:r>
          </a:p>
          <a:p>
            <a:pPr lvl="3"/>
            <a:r>
              <a:rPr lang="ru-RU" altLang="ru-RU" smtClean="0">
                <a:sym typeface="Helvetica Light"/>
              </a:rPr>
              <a:t>Уровень текста 4</a:t>
            </a:r>
          </a:p>
          <a:p>
            <a:pPr lvl="4"/>
            <a:r>
              <a:rPr lang="ru-RU" altLang="ru-RU" smtClean="0">
                <a:sym typeface="Helvetica Light"/>
              </a:rP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chemeClr val="tx2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marL="889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marL="1333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marL="1778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marL="2222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2"/>
          <p:cNvSpPr>
            <a:spLocks noGrp="1"/>
          </p:cNvSpPr>
          <p:nvPr>
            <p:ph type="title"/>
          </p:nvPr>
        </p:nvSpPr>
        <p:spPr>
          <a:xfrm>
            <a:off x="688975" y="1000125"/>
            <a:ext cx="11626850" cy="6669088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Восстановление боковой группы зубов методом "силиконового ключа"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1949E7EC-31B6-498B-8BE2-77CB0F5138E5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3" b="9653"/>
          <a:stretch>
            <a:fillRect/>
          </a:stretch>
        </p:blipFill>
        <p:spPr bwMode="auto"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267" name="Shape 56"/>
          <p:cNvSpPr>
            <a:spLocks noGrp="1"/>
          </p:cNvSpPr>
          <p:nvPr>
            <p:ph type="title"/>
          </p:nvPr>
        </p:nvSpPr>
        <p:spPr>
          <a:xfrm>
            <a:off x="1270000" y="6737350"/>
            <a:ext cx="10464800" cy="2351088"/>
          </a:xfrm>
        </p:spPr>
        <p:txBody>
          <a:bodyPr/>
          <a:lstStyle/>
          <a:p>
            <a:pPr eaLnBrk="1" hangingPunct="1"/>
            <a:r>
              <a:rPr lang="ru-RU" altLang="ru-RU" sz="5000" smtClean="0">
                <a:solidFill>
                  <a:srgbClr val="000000"/>
                </a:solidFill>
              </a:rPr>
              <a:t>Препарирование , медобработка и адгезивная обработка  полости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87841AC1-376E-427A-9975-73B90DAE2065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3" b="9653"/>
          <a:stretch>
            <a:fillRect/>
          </a:stretch>
        </p:blipFill>
        <p:spPr bwMode="auto"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291" name="Shape 59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2060575"/>
          </a:xfrm>
        </p:spPr>
        <p:txBody>
          <a:bodyPr/>
          <a:lstStyle/>
          <a:p>
            <a:pPr eaLnBrk="1" hangingPunct="1"/>
            <a:r>
              <a:rPr lang="ru-RU" altLang="ru-RU" sz="5000" smtClean="0">
                <a:solidFill>
                  <a:srgbClr val="000000"/>
                </a:solidFill>
              </a:rPr>
              <a:t>Восстановление и полимеризация дентинного слоя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7E61C36E-11B1-40C2-BA59-040A3B80A489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3" b="9653"/>
          <a:stretch>
            <a:fillRect/>
          </a:stretch>
        </p:blipFill>
        <p:spPr bwMode="auto"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1038225" y="6911975"/>
            <a:ext cx="10696575" cy="2254250"/>
          </a:xfrm>
        </p:spPr>
        <p:txBody>
          <a:bodyPr>
            <a:normAutofit/>
          </a:bodyPr>
          <a:lstStyle>
            <a:lvl1pPr defTabSz="344677">
              <a:defRPr sz="4719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>
                <a:solidFill>
                  <a:sysClr val="windowText" lastClr="000000"/>
                </a:solidFill>
              </a:rPr>
              <a:t> Внесение и адаптация эмалевого слоя (толщина не более 2 мм.). Наложение "силиконового ключа".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D5836C7-FE83-41F1-A1A1-450E97B91EDA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3" b="9653"/>
          <a:stretch>
            <a:fillRect/>
          </a:stretch>
        </p:blipFill>
        <p:spPr bwMode="auto"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1695450" y="6950075"/>
            <a:ext cx="10464800" cy="1809750"/>
          </a:xfrm>
        </p:spPr>
        <p:txBody>
          <a:bodyPr>
            <a:normAutofit/>
          </a:bodyPr>
          <a:lstStyle>
            <a:lvl1pPr defTabSz="502412">
              <a:defRPr sz="559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>
                <a:solidFill>
                  <a:sysClr val="windowText" lastClr="000000"/>
                </a:solidFill>
              </a:rPr>
              <a:t>Вид реставрации сразу после полимеризации.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D8800620-73FB-4952-979E-1849F668C8F0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3" b="9653"/>
          <a:stretch>
            <a:fillRect/>
          </a:stretch>
        </p:blipFill>
        <p:spPr bwMode="auto"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363" name="Shape 68"/>
          <p:cNvSpPr>
            <a:spLocks noGrp="1"/>
          </p:cNvSpPr>
          <p:nvPr>
            <p:ph type="title"/>
          </p:nvPr>
        </p:nvSpPr>
        <p:spPr>
          <a:xfrm>
            <a:off x="1270000" y="6640513"/>
            <a:ext cx="10464800" cy="2468562"/>
          </a:xfrm>
        </p:spPr>
        <p:txBody>
          <a:bodyPr/>
          <a:lstStyle/>
          <a:p>
            <a:pPr defTabSz="379413" eaLnBrk="1" hangingPunct="1"/>
            <a:r>
              <a:rPr lang="ru-RU" altLang="ru-RU" sz="5200" smtClean="0">
                <a:solidFill>
                  <a:srgbClr val="000000"/>
                </a:solidFill>
              </a:rPr>
              <a:t>Окклюзионная коррекция минимальна или вообще отсутствует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0FA87C68-4923-4660-A6DB-B8DF5AD52EFB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3" b="9653"/>
          <a:stretch>
            <a:fillRect/>
          </a:stretch>
        </p:blipFill>
        <p:spPr bwMode="auto"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387" name="Shape 7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925638"/>
          </a:xfrm>
        </p:spPr>
        <p:txBody>
          <a:bodyPr/>
          <a:lstStyle/>
          <a:p>
            <a:pPr defTabSz="438150" eaLnBrk="1" hangingPunct="1"/>
            <a:r>
              <a:rPr lang="ru-RU" altLang="ru-RU" sz="6000" smtClean="0">
                <a:solidFill>
                  <a:srgbClr val="000000"/>
                </a:solidFill>
              </a:rPr>
              <a:t>Финишная отделка и полировка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6D83B363-7C0B-4542-989F-17D46B74AE91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3" b="9653"/>
          <a:stretch>
            <a:fillRect/>
          </a:stretch>
        </p:blipFill>
        <p:spPr bwMode="auto"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2079625"/>
          </a:xfrm>
        </p:spPr>
        <p:txBody>
          <a:bodyPr>
            <a:normAutofit/>
          </a:bodyPr>
          <a:lstStyle>
            <a:lvl1pPr defTabSz="473201">
              <a:defRPr sz="648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>
                <a:solidFill>
                  <a:sysClr val="windowText" lastClr="000000"/>
                </a:solidFill>
              </a:rPr>
              <a:t>Окончательный вид реставрации зуба 4.7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7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00"/>
                </a:solidFill>
              </a:rPr>
              <a:t>Клинический пример 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FF6CDE46-08D8-4008-A340-0D0AA9884CB7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3" b="9653"/>
          <a:stretch>
            <a:fillRect/>
          </a:stretch>
        </p:blipFill>
        <p:spPr bwMode="auto"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9" name="Shape 79"/>
          <p:cNvSpPr>
            <a:spLocks noGrp="1"/>
          </p:cNvSpPr>
          <p:nvPr>
            <p:ph type="title"/>
          </p:nvPr>
        </p:nvSpPr>
        <p:spPr>
          <a:xfrm>
            <a:off x="1270000" y="6273800"/>
            <a:ext cx="10464800" cy="3182938"/>
          </a:xfrm>
        </p:spPr>
        <p:txBody>
          <a:bodyPr>
            <a:normAutofit/>
          </a:bodyPr>
          <a:lstStyle>
            <a:lvl1pPr defTabSz="327152">
              <a:defRPr sz="448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>
                <a:solidFill>
                  <a:sysClr val="windowText" lastClr="000000"/>
                </a:solidFill>
              </a:rPr>
              <a:t>Исходная клиническая ситуация - зуб 1.6 скрытая кариозная полость на дистальной поверхности . Анатомия окклюзионной поверхности сохранена.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6B0EF15A-3730-4829-8E12-454E26693167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0" b="19740"/>
          <a:stretch>
            <a:fillRect/>
          </a:stretch>
        </p:blipFill>
        <p:spPr bwMode="auto"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2100263"/>
          </a:xfrm>
        </p:spPr>
        <p:txBody>
          <a:bodyPr>
            <a:normAutofit/>
          </a:bodyPr>
          <a:lstStyle>
            <a:lvl1pPr defTabSz="473201">
              <a:defRPr sz="648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>
                <a:solidFill>
                  <a:sysClr val="windowText" lastClr="000000"/>
                </a:solidFill>
              </a:rPr>
              <a:t>Установка и фиксация матрицы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34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3533775"/>
          </a:xfrm>
        </p:spPr>
        <p:txBody>
          <a:bodyPr/>
          <a:lstStyle/>
          <a:p>
            <a:pPr defTabSz="407988" eaLnBrk="1" hangingPunct="1"/>
            <a:r>
              <a:rPr lang="ru-RU" altLang="ru-RU" sz="56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Техника прямой реставрации</a:t>
            </a:r>
            <a:br>
              <a:rPr lang="ru-RU" altLang="ru-RU" sz="56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</a:br>
            <a:r>
              <a:rPr lang="ru-RU" altLang="ru-RU" sz="56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( производится непосредственно  в полости рта)</a:t>
            </a:r>
          </a:p>
        </p:txBody>
      </p:sp>
      <p:sp>
        <p:nvSpPr>
          <p:cNvPr id="3075" name="Shape 35"/>
          <p:cNvSpPr>
            <a:spLocks noGrp="1"/>
          </p:cNvSpPr>
          <p:nvPr>
            <p:ph type="body" idx="1"/>
          </p:nvPr>
        </p:nvSpPr>
        <p:spPr>
          <a:xfrm>
            <a:off x="952500" y="4054475"/>
            <a:ext cx="11099800" cy="4391025"/>
          </a:xfrm>
        </p:spPr>
        <p:txBody>
          <a:bodyPr/>
          <a:lstStyle/>
          <a:p>
            <a:pPr marL="739775" indent="-739775" eaLnBrk="1" hangingPunct="1"/>
            <a:r>
              <a:rPr lang="ru-RU" altLang="ru-RU" sz="60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Восстановление анатомической формы</a:t>
            </a:r>
          </a:p>
          <a:p>
            <a:pPr marL="739775" indent="-739775" eaLnBrk="1" hangingPunct="1"/>
            <a:r>
              <a:rPr lang="ru-RU" altLang="ru-RU" sz="60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Восстановление функции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F923141B-10DF-4DB1-98A3-8B7821E4B81D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0" b="19740"/>
          <a:stretch>
            <a:fillRect/>
          </a:stretch>
        </p:blipFill>
        <p:spPr bwMode="auto"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1507" name="Shape 85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2525713"/>
          </a:xfrm>
        </p:spPr>
        <p:txBody>
          <a:bodyPr/>
          <a:lstStyle/>
          <a:p>
            <a:pPr defTabSz="379413" eaLnBrk="1" hangingPunct="1"/>
            <a:r>
              <a:rPr lang="ru-RU" altLang="ru-RU" sz="5200" smtClean="0">
                <a:solidFill>
                  <a:srgbClr val="000000"/>
                </a:solidFill>
              </a:rPr>
              <a:t>Восстановление дистальной стенки (преводим дефект из 2 класса в 1 класс по Блэку)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9A35B3C8-F4E2-4E63-A3E7-DD4D65F256A4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0" b="19740"/>
          <a:stretch>
            <a:fillRect/>
          </a:stretch>
        </p:blipFill>
        <p:spPr bwMode="auto"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2531" name="Shape 8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2506663"/>
          </a:xfrm>
        </p:spPr>
        <p:txBody>
          <a:bodyPr/>
          <a:lstStyle/>
          <a:p>
            <a:pPr defTabSz="379413" eaLnBrk="1" hangingPunct="1"/>
            <a:r>
              <a:rPr lang="ru-RU" altLang="ru-RU" sz="5200" smtClean="0">
                <a:solidFill>
                  <a:srgbClr val="000000"/>
                </a:solidFill>
              </a:rPr>
              <a:t>Вид реставрации после полимеризации последнего эмалевого слоя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70302ADC-FD62-451C-8233-7A5CFB59D398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0" b="19740"/>
          <a:stretch>
            <a:fillRect/>
          </a:stretch>
        </p:blipFill>
        <p:spPr bwMode="auto"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2022475"/>
          </a:xfrm>
        </p:spPr>
        <p:txBody>
          <a:bodyPr>
            <a:normAutofit/>
          </a:bodyPr>
          <a:lstStyle>
            <a:lvl1pPr defTabSz="455675">
              <a:defRPr sz="624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>
                <a:solidFill>
                  <a:sysClr val="windowText" lastClr="000000"/>
                </a:solidFill>
              </a:rPr>
              <a:t>Окончательный результат после финишной обработки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1270000" y="1252538"/>
            <a:ext cx="10464800" cy="7248525"/>
          </a:xfrm>
        </p:spPr>
        <p:txBody>
          <a:bodyPr>
            <a:normAutofit/>
          </a:bodyPr>
          <a:lstStyle/>
          <a:p>
            <a:pPr defTabSz="490538" eaLnBrk="1" hangingPunct="1"/>
            <a:r>
              <a:rPr lang="ru-RU" altLang="ru-RU" sz="67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Невозможно добиться такой точности восстановления анатомической формы зуба без использования "силиконового ключа".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1270000" y="555625"/>
            <a:ext cx="10464800" cy="5972175"/>
          </a:xfrm>
        </p:spPr>
        <p:txBody>
          <a:bodyPr/>
          <a:lstStyle/>
          <a:p>
            <a:pPr eaLnBrk="1" hangingPunct="1"/>
            <a:r>
              <a:rPr lang="ru-RU" altLang="ru-RU" sz="54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Настоящая презентация подготовлена врачом-стоматологом  </a:t>
            </a:r>
            <a:br>
              <a:rPr lang="ru-RU" altLang="ru-RU" sz="54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</a:br>
            <a:r>
              <a:rPr lang="ru-RU" altLang="ru-RU" sz="54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ГАУЗ СО «СОСП» </a:t>
            </a:r>
            <a:br>
              <a:rPr lang="ru-RU" altLang="ru-RU" sz="54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</a:br>
            <a:r>
              <a:rPr lang="ru-RU" altLang="ru-RU" sz="54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Энтелис </a:t>
            </a:r>
            <a:br>
              <a:rPr lang="ru-RU" altLang="ru-RU" sz="54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</a:br>
            <a:r>
              <a:rPr lang="ru-RU" altLang="ru-RU" sz="54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Любовью Владимировной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2000" fill="hold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37"/>
          <p:cNvSpPr>
            <a:spLocks noGrp="1"/>
          </p:cNvSpPr>
          <p:nvPr>
            <p:ph type="title"/>
          </p:nvPr>
        </p:nvSpPr>
        <p:spPr>
          <a:xfrm>
            <a:off x="952500" y="638175"/>
            <a:ext cx="11099800" cy="749935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Воссоздание бугров и фиссур зубов боковой группы — пустая трата времени?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39"/>
          <p:cNvSpPr>
            <a:spLocks noGrp="1"/>
          </p:cNvSpPr>
          <p:nvPr>
            <p:ph type="body" idx="1"/>
          </p:nvPr>
        </p:nvSpPr>
        <p:spPr>
          <a:xfrm>
            <a:off x="952500" y="701675"/>
            <a:ext cx="11099800" cy="8350250"/>
          </a:xfrm>
        </p:spPr>
        <p:txBody>
          <a:bodyPr/>
          <a:lstStyle/>
          <a:p>
            <a:pPr marL="530225" indent="-530225" defTabSz="501650" eaLnBrk="1" hangingPunct="1">
              <a:spcBef>
                <a:spcPts val="3600"/>
              </a:spcBef>
            </a:pPr>
            <a:r>
              <a:rPr lang="ru-RU" altLang="ru-RU" sz="43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Травма десны</a:t>
            </a:r>
          </a:p>
          <a:p>
            <a:pPr marL="530225" indent="-530225" defTabSz="501650" eaLnBrk="1" hangingPunct="1">
              <a:spcBef>
                <a:spcPts val="3600"/>
              </a:spcBef>
            </a:pPr>
            <a:r>
              <a:rPr lang="ru-RU" altLang="ru-RU" sz="43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Травма слизистой оболочки щеки, губы, языка</a:t>
            </a:r>
          </a:p>
          <a:p>
            <a:pPr marL="530225" indent="-530225" defTabSz="501650" eaLnBrk="1" hangingPunct="1">
              <a:spcBef>
                <a:spcPts val="3600"/>
              </a:spcBef>
            </a:pPr>
            <a:r>
              <a:rPr lang="ru-RU" altLang="ru-RU" sz="43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Локализованный пародонтит</a:t>
            </a:r>
          </a:p>
          <a:p>
            <a:pPr marL="530225" indent="-530225" defTabSz="501650" eaLnBrk="1" hangingPunct="1">
              <a:spcBef>
                <a:spcPts val="3600"/>
              </a:spcBef>
            </a:pPr>
            <a:r>
              <a:rPr lang="ru-RU" altLang="ru-RU" sz="43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Неравномерный износ зубов-антагонистов и реставрации</a:t>
            </a:r>
          </a:p>
          <a:p>
            <a:pPr marL="530225" indent="-530225" defTabSz="501650" eaLnBrk="1" hangingPunct="1">
              <a:spcBef>
                <a:spcPts val="3600"/>
              </a:spcBef>
            </a:pPr>
            <a:r>
              <a:rPr lang="ru-RU" altLang="ru-RU" sz="43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Снижение жевательной эффективности</a:t>
            </a:r>
          </a:p>
          <a:p>
            <a:pPr marL="530225" indent="-530225" defTabSz="501650" eaLnBrk="1" hangingPunct="1">
              <a:spcBef>
                <a:spcPts val="3600"/>
              </a:spcBef>
            </a:pPr>
            <a:r>
              <a:rPr lang="ru-RU" altLang="ru-RU" sz="43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Дисфункция ВНЧС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3087688"/>
          </a:xfrm>
        </p:spPr>
        <p:txBody>
          <a:bodyPr>
            <a:normAutofit/>
          </a:bodyPr>
          <a:lstStyle/>
          <a:p>
            <a:pPr defTabSz="401638" eaLnBrk="1" hangingPunct="1"/>
            <a:r>
              <a:rPr lang="ru-RU" altLang="ru-RU" sz="55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Восстановление (реставрация) методом "силиконового ключа" позволит:</a:t>
            </a:r>
          </a:p>
        </p:txBody>
      </p:sp>
      <p:sp>
        <p:nvSpPr>
          <p:cNvPr id="6147" name="Shape 42"/>
          <p:cNvSpPr>
            <a:spLocks noGrp="1"/>
          </p:cNvSpPr>
          <p:nvPr>
            <p:ph type="body" idx="1"/>
          </p:nvPr>
        </p:nvSpPr>
        <p:spPr>
          <a:xfrm>
            <a:off x="952500" y="3363913"/>
            <a:ext cx="11099800" cy="5532437"/>
          </a:xfrm>
        </p:spPr>
        <p:txBody>
          <a:bodyPr/>
          <a:lstStyle/>
          <a:p>
            <a:pPr marL="615950" indent="-615950" eaLnBrk="1" hangingPunct="1"/>
            <a:r>
              <a:rPr lang="ru-RU" altLang="ru-RU" sz="50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Уменьшить время работы</a:t>
            </a:r>
          </a:p>
          <a:p>
            <a:pPr marL="615950" indent="-615950" eaLnBrk="1" hangingPunct="1"/>
            <a:r>
              <a:rPr lang="ru-RU" altLang="ru-RU" sz="50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Снизить трудоемкость процесса восстановления</a:t>
            </a:r>
          </a:p>
          <a:p>
            <a:pPr marL="615950" indent="-615950" eaLnBrk="1" hangingPunct="1"/>
            <a:r>
              <a:rPr lang="ru-RU" altLang="ru-RU" sz="5000" b="1" smtClean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Облегчить окклюзионную коррекцию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000000"/>
                </a:solidFill>
              </a:rPr>
              <a:t>Клинический пример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3DB00C14-78DA-47BA-B0F0-C3C26EA94612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3" b="9653"/>
          <a:stretch>
            <a:fillRect/>
          </a:stretch>
        </p:blipFill>
        <p:spPr bwMode="auto">
          <a:xfrm>
            <a:off x="1606550" y="635000"/>
            <a:ext cx="97790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2586038"/>
          </a:xfrm>
        </p:spPr>
        <p:txBody>
          <a:bodyPr>
            <a:normAutofit/>
          </a:bodyPr>
          <a:lstStyle>
            <a:lvl1pPr defTabSz="297941">
              <a:defRPr sz="408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>
                <a:solidFill>
                  <a:sysClr val="windowText" lastClr="000000"/>
                </a:solidFill>
              </a:rPr>
              <a:t>Исходная клиническая ситуация — кариозное поражение на окклюзионной поверхности зуба 4.7 . Анатомия жевательной поверхности сохранена.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952500" y="631825"/>
            <a:ext cx="11099800" cy="8489950"/>
          </a:xfrm>
        </p:spPr>
        <p:txBody>
          <a:bodyPr>
            <a:normAutofit/>
          </a:bodyPr>
          <a:lstStyle/>
          <a:p>
            <a:pPr marL="661811" indent="-661811" defTabSz="391414" eaLnBrk="1" fontAlgn="auto" hangingPunct="1">
              <a:spcBef>
                <a:spcPts val="2800"/>
              </a:spcBef>
              <a:spcAft>
                <a:spcPts val="0"/>
              </a:spcAft>
              <a:defRPr sz="1800"/>
            </a:pPr>
            <a:r>
              <a:rPr sz="5360">
                <a:solidFill>
                  <a:sysClr val="windowText" lastClr="000000"/>
                </a:solidFill>
              </a:rPr>
              <a:t>Определение цвета</a:t>
            </a:r>
          </a:p>
          <a:p>
            <a:pPr marL="661811" indent="-661811" defTabSz="391414" eaLnBrk="1" fontAlgn="auto" hangingPunct="1">
              <a:spcBef>
                <a:spcPts val="2800"/>
              </a:spcBef>
              <a:spcAft>
                <a:spcPts val="0"/>
              </a:spcAft>
              <a:defRPr sz="1800"/>
            </a:pPr>
            <a:r>
              <a:rPr sz="5360">
                <a:solidFill>
                  <a:sysClr val="windowText" lastClr="000000"/>
                </a:solidFill>
              </a:rPr>
              <a:t>Постановка анестезии</a:t>
            </a:r>
          </a:p>
          <a:p>
            <a:pPr marL="661811" indent="-661811" defTabSz="391414" eaLnBrk="1" fontAlgn="auto" hangingPunct="1">
              <a:spcBef>
                <a:spcPts val="2800"/>
              </a:spcBef>
              <a:spcAft>
                <a:spcPts val="0"/>
              </a:spcAft>
              <a:defRPr sz="1800"/>
            </a:pPr>
            <a:r>
              <a:rPr sz="5360">
                <a:solidFill>
                  <a:sysClr val="windowText" lastClr="000000"/>
                </a:solidFill>
              </a:rPr>
              <a:t>Механическая очистка зуба с помощью щетки и абразивной пасты</a:t>
            </a:r>
          </a:p>
          <a:p>
            <a:pPr marL="661811" indent="-661811" defTabSz="391414" eaLnBrk="1" fontAlgn="auto" hangingPunct="1">
              <a:spcBef>
                <a:spcPts val="2800"/>
              </a:spcBef>
              <a:spcAft>
                <a:spcPts val="0"/>
              </a:spcAft>
              <a:defRPr sz="1800"/>
            </a:pPr>
            <a:r>
              <a:rPr sz="5360">
                <a:solidFill>
                  <a:sysClr val="windowText" lastClr="000000"/>
                </a:solidFill>
              </a:rPr>
              <a:t>Повторное определение цвета</a:t>
            </a:r>
          </a:p>
          <a:p>
            <a:pPr marL="661811" indent="-661811" defTabSz="391414" eaLnBrk="1" fontAlgn="auto" hangingPunct="1">
              <a:spcBef>
                <a:spcPts val="2800"/>
              </a:spcBef>
              <a:spcAft>
                <a:spcPts val="0"/>
              </a:spcAft>
              <a:defRPr sz="1800"/>
            </a:pPr>
            <a:r>
              <a:rPr sz="5360">
                <a:solidFill>
                  <a:sysClr val="windowText" lastClr="000000"/>
                </a:solidFill>
              </a:rPr>
              <a:t>Изоляция зуба</a:t>
            </a:r>
          </a:p>
          <a:p>
            <a:pPr marL="661811" indent="-661811" defTabSz="391414" eaLnBrk="1" fontAlgn="auto" hangingPunct="1">
              <a:spcBef>
                <a:spcPts val="2800"/>
              </a:spcBef>
              <a:spcAft>
                <a:spcPts val="0"/>
              </a:spcAft>
              <a:defRPr sz="1800"/>
            </a:pPr>
            <a:r>
              <a:rPr sz="5360">
                <a:solidFill>
                  <a:sysClr val="windowText" lastClr="000000"/>
                </a:solidFill>
              </a:rPr>
              <a:t>Снятие "силиконового ключа"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2E5E7F7D-E7DC-49BC-A5FF-86BE2F1B8925-L0-0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" b="2856"/>
          <a:stretch>
            <a:fillRect/>
          </a:stretch>
        </p:blipFill>
        <p:spPr bwMode="auto">
          <a:xfrm>
            <a:off x="6718300" y="5092700"/>
            <a:ext cx="5334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43" name="86ECED64-3F2D-4E86-8F5E-7BD52F628D36-L0-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" b="2856"/>
          <a:stretch>
            <a:fillRect/>
          </a:stretch>
        </p:blipFill>
        <p:spPr bwMode="auto">
          <a:xfrm>
            <a:off x="6724650" y="889000"/>
            <a:ext cx="53340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44" name="2245B9F0-6B2C-4158-981A-5B124D315A9A-L0-00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1" r="24921"/>
          <a:stretch>
            <a:fillRect/>
          </a:stretch>
        </p:blipFill>
        <p:spPr bwMode="auto">
          <a:xfrm>
            <a:off x="952500" y="889000"/>
            <a:ext cx="5334000" cy="797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235</Words>
  <Application>Microsoft Office PowerPoint</Application>
  <PresentationFormat>Произвольный</PresentationFormat>
  <Paragraphs>38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Helvetica Light</vt:lpstr>
      <vt:lpstr>Arial</vt:lpstr>
      <vt:lpstr>Helvetica Neue</vt:lpstr>
      <vt:lpstr>Helvetica</vt:lpstr>
      <vt:lpstr>White</vt:lpstr>
      <vt:lpstr> Восстановление боковой группы зубов методом "силиконового ключа"</vt:lpstr>
      <vt:lpstr>Техника прямой реставрации ( производится непосредственно  в полости рта)</vt:lpstr>
      <vt:lpstr>Воссоздание бугров и фиссур зубов боковой группы — пустая трата времени?</vt:lpstr>
      <vt:lpstr>Презентация PowerPoint</vt:lpstr>
      <vt:lpstr>Восстановление (реставрация) методом "силиконового ключа" позволит:</vt:lpstr>
      <vt:lpstr>Клинический пример</vt:lpstr>
      <vt:lpstr>Исходная клиническая ситуация — кариозное поражение на окклюзионной поверхности зуба 4.7 . Анатомия жевательной поверхности сохранена.</vt:lpstr>
      <vt:lpstr>Презентация PowerPoint</vt:lpstr>
      <vt:lpstr>Презентация PowerPoint</vt:lpstr>
      <vt:lpstr>Препарирование , медобработка и адгезивная обработка  полости</vt:lpstr>
      <vt:lpstr>Восстановление и полимеризация дентинного слоя</vt:lpstr>
      <vt:lpstr> Внесение и адаптация эмалевого слоя (толщина не более 2 мм.). Наложение "силиконового ключа".</vt:lpstr>
      <vt:lpstr>Вид реставрации сразу после полимеризации.</vt:lpstr>
      <vt:lpstr>Окклюзионная коррекция минимальна или вообще отсутствует</vt:lpstr>
      <vt:lpstr>Финишная отделка и полировка</vt:lpstr>
      <vt:lpstr>Окончательный вид реставрации зуба 4.7</vt:lpstr>
      <vt:lpstr>Клинический пример </vt:lpstr>
      <vt:lpstr>Исходная клиническая ситуация - зуб 1.6 скрытая кариозная полость на дистальной поверхности . Анатомия окклюзионной поверхности сохранена.</vt:lpstr>
      <vt:lpstr>Установка и фиксация матрицы</vt:lpstr>
      <vt:lpstr>Восстановление дистальной стенки (преводим дефект из 2 класса в 1 класс по Блэку)</vt:lpstr>
      <vt:lpstr>Вид реставрации после полимеризации последнего эмалевого слоя</vt:lpstr>
      <vt:lpstr>Окончательный результат после финишной обработки</vt:lpstr>
      <vt:lpstr>Невозможно добиться такой точности восстановления анатомической формы зуба без использования "силиконового ключа".</vt:lpstr>
      <vt:lpstr>Настоящая презентация подготовлена врачом-стоматологом   ГАУЗ СО «СОСП»  Энтелис  Любовью Владимировной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Восстановление боковой группы зубов методом "силиконового ключа"</dc:title>
  <dc:creator>Балина Виктория Михайловна</dc:creator>
  <cp:lastModifiedBy>Alexander Polyakov</cp:lastModifiedBy>
  <cp:revision>2</cp:revision>
  <dcterms:modified xsi:type="dcterms:W3CDTF">2016-03-11T10:28:39Z</dcterms:modified>
</cp:coreProperties>
</file>