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4"/>
  </p:notesMasterIdLst>
  <p:sldIdLst>
    <p:sldId id="256" r:id="rId2"/>
    <p:sldId id="275" r:id="rId3"/>
    <p:sldId id="265" r:id="rId4"/>
    <p:sldId id="266" r:id="rId5"/>
    <p:sldId id="267" r:id="rId6"/>
    <p:sldId id="268" r:id="rId7"/>
    <p:sldId id="269" r:id="rId8"/>
    <p:sldId id="274" r:id="rId9"/>
    <p:sldId id="276" r:id="rId10"/>
    <p:sldId id="277" r:id="rId11"/>
    <p:sldId id="272" r:id="rId12"/>
    <p:sldId id="273" r:id="rId13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71" autoAdjust="0"/>
  </p:normalViewPr>
  <p:slideViewPr>
    <p:cSldViewPr snapToGrid="0">
      <p:cViewPr varScale="1">
        <p:scale>
          <a:sx n="107" d="100"/>
          <a:sy n="107" d="100"/>
        </p:scale>
        <p:origin x="738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16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19909-33AA-4BA8-A022-C2CE283B93C6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81508-C045-4B99-B264-B154AD915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29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1508-C045-4B99-B264-B154AD91522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06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1508-C045-4B99-B264-B154AD91522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82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CE2F-DD77-4038-BCF8-AFBB43C5B91C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FA7E-23CD-4FDB-A13F-AA5A40A1ABD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CE2F-DD77-4038-BCF8-AFBB43C5B91C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FA7E-23CD-4FDB-A13F-AA5A40A1AB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CE2F-DD77-4038-BCF8-AFBB43C5B91C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FA7E-23CD-4FDB-A13F-AA5A40A1AB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CE2F-DD77-4038-BCF8-AFBB43C5B91C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FA7E-23CD-4FDB-A13F-AA5A40A1AB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CE2F-DD77-4038-BCF8-AFBB43C5B91C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FA7E-23CD-4FDB-A13F-AA5A40A1ABD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CE2F-DD77-4038-BCF8-AFBB43C5B91C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FA7E-23CD-4FDB-A13F-AA5A40A1AB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CE2F-DD77-4038-BCF8-AFBB43C5B91C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FA7E-23CD-4FDB-A13F-AA5A40A1AB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CE2F-DD77-4038-BCF8-AFBB43C5B91C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FA7E-23CD-4FDB-A13F-AA5A40A1AB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CE2F-DD77-4038-BCF8-AFBB43C5B91C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FA7E-23CD-4FDB-A13F-AA5A40A1AB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CE2F-DD77-4038-BCF8-AFBB43C5B91C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FA7E-23CD-4FDB-A13F-AA5A40A1AB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CE2F-DD77-4038-BCF8-AFBB43C5B91C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A6DFA7E-23CD-4FDB-A13F-AA5A40A1ABD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D4CE2F-DD77-4038-BCF8-AFBB43C5B91C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6DFA7E-23CD-4FDB-A13F-AA5A40A1ABD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7477" y="1122363"/>
            <a:ext cx="9999785" cy="238760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latin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Министерство здравоохранения Свердловской области</a:t>
            </a:r>
            <a:b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400" b="1" dirty="0">
                <a:solidFill>
                  <a:schemeClr val="folHlink"/>
                </a:solidFill>
                <a:latin typeface="Times New Roman" pitchFamily="18" charset="0"/>
              </a:rPr>
              <a:t/>
            </a:r>
            <a:br>
              <a:rPr lang="ru-RU" altLang="ru-RU" sz="2400" b="1" dirty="0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Результаты ведомственного финансового контроля</a:t>
            </a:r>
            <a:b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за 2017 год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07968" y="4869160"/>
            <a:ext cx="4608512" cy="1296144"/>
          </a:xfrm>
        </p:spPr>
        <p:txBody>
          <a:bodyPr>
            <a:normAutofit fontScale="70000" lnSpcReduction="20000"/>
          </a:bodyPr>
          <a:lstStyle/>
          <a:p>
            <a:pPr marL="547688" indent="-411163" algn="r">
              <a:lnSpc>
                <a:spcPct val="80000"/>
              </a:lnSpc>
            </a:pPr>
            <a:endParaRPr lang="ru-RU" altLang="ru-RU" b="1" dirty="0" smtClean="0">
              <a:solidFill>
                <a:schemeClr val="bg2"/>
              </a:solidFill>
            </a:endParaRPr>
          </a:p>
          <a:p>
            <a:pPr marL="547688" indent="-411163" algn="r">
              <a:lnSpc>
                <a:spcPct val="80000"/>
              </a:lnSpc>
            </a:pP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Начальник отдела финансового контроля</a:t>
            </a:r>
          </a:p>
          <a:p>
            <a:pPr marL="547688" indent="-411163" algn="r">
              <a:lnSpc>
                <a:spcPct val="80000"/>
              </a:lnSpc>
            </a:pP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</a:t>
            </a:r>
          </a:p>
          <a:p>
            <a:pPr marL="547688" indent="-411163" algn="r">
              <a:lnSpc>
                <a:spcPct val="80000"/>
              </a:lnSpc>
            </a:pP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Свердловской области</a:t>
            </a:r>
          </a:p>
          <a:p>
            <a:pPr marL="547688" indent="-411163" algn="r">
              <a:lnSpc>
                <a:spcPct val="80000"/>
              </a:lnSpc>
            </a:pP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Костина Галина Леонидовна</a:t>
            </a:r>
            <a:endParaRPr lang="ru-RU" altLang="ru-RU" sz="4800" b="1" dirty="0">
              <a:solidFill>
                <a:schemeClr val="bg1"/>
              </a:solidFill>
              <a:latin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5" descr="герббольш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301" y="241040"/>
            <a:ext cx="12573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65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Нарушения, выявляемые при проверке стоматологических поликлиник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308338"/>
              </p:ext>
            </p:extLst>
          </p:nvPr>
        </p:nvGraphicFramePr>
        <p:xfrm>
          <a:off x="609600" y="2160853"/>
          <a:ext cx="11299605" cy="3980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80"/>
                <a:gridCol w="10897625"/>
              </a:tblGrid>
              <a:tr h="481417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Нарушения</a:t>
                      </a:r>
                      <a:endParaRPr lang="ru-RU" sz="2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В нарушение приказа Министерства здравоохранения Свердловской области от 09.02.2017 № 227-п «О реализации льгот по изготовлению и ремонту зубных протезов гражданам Российской Федерации, проживающим в Свердловской области, в 2017 году» (в редакции от 30.03.2017 № 479-п) предельные тарифы ортопедического приема для расчета фактически произведенных расходов на оплату услуг по изготовлению и ремонту зубных протезов гражданам, имеющим льготы в соответствии с областным законодательством на 2017 год, вступившие в действие с 01.04.2017, применены учреждениями  для расчета фактически произведенных расходов по льготному зубопротезированию за март 2017 года. В результате чего, учреждениями в 2017 году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неправомерно получены денежные средства (доходы)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от Министерства здравоохранения Свердловской за фактически не оказанный объем услуг.</a:t>
                      </a:r>
                      <a:endParaRPr lang="ru-RU" sz="1200" i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58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Выявлены нарушения постановления Правительства Свердловской области от 24.07.2014 № 620-ПП «О порядке и размерах возмещения расходов, связанных со служебными командировками на территории Российской Федерации, работникам государственных учреждений Свердловской области» в части размера возмещения расходов. </a:t>
                      </a:r>
                      <a:endParaRPr lang="ru-RU" sz="1200" b="1" i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Внутренний финансовый контроль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совершаемых фактов хозяйственной жизни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недостаточен.</a:t>
                      </a:r>
                      <a:endParaRPr lang="ru-RU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dirty="0"/>
                    </a:p>
                  </a:txBody>
                  <a:tcPr/>
                </a:tc>
              </a:tr>
              <a:tr h="38229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50215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Во всех проверенных учреждениях установлено методологическое несоответствие локальных актов учреждений Примерному положению об оплате труда, утвержденному постановлением Правительства Свердловской области от 30.09.2015 № 866-ПП «Об утверждении примерного положения об оплате труда работников государственных учреждений здравоохранения Свердловской области», в части установленной системы оплаты труда работников учреждений.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i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42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009" y="130882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ОТ 19.01.2016 № 03-01-82/307.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63" y="1519971"/>
            <a:ext cx="3166808" cy="438943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31" y="1354415"/>
            <a:ext cx="36576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80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57" y="1102649"/>
            <a:ext cx="3252981" cy="4389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075" y="1332318"/>
            <a:ext cx="3905426" cy="424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Ведомственный финансовый контроль, осуществляемый Министерством здравоохранения Свердловской области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Контроль за финансово-хозяйственной деятельностью подведомственных Министерству здравоохранения Свердловской области областных государственных учреждений.</a:t>
            </a:r>
          </a:p>
          <a:p>
            <a:pPr marL="0" indent="0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Внутренний финансовый аудит.</a:t>
            </a:r>
          </a:p>
          <a:p>
            <a:pPr marL="0" indent="0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Внутренний финансовый контроль.</a:t>
            </a:r>
          </a:p>
          <a:p>
            <a:pPr marL="0" indent="0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Ведомственный контроль в сфере закупок.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220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773" y="344385"/>
            <a:ext cx="10534403" cy="1211283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документы,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регламентирующие исполнение Министерством здравоохранения Свердловской области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 ведомственного финансового контроля (аудита) 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ведомственного контроля в сфере закупок</a:t>
            </a:r>
            <a:endParaRPr lang="ru-RU" sz="1800" b="1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513" y="1757548"/>
            <a:ext cx="11471563" cy="48213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Постановление Правительства Свердловской области от 03.10.2011 № 1310-ПП «Об утверждении порядка осуществления контроля за деятельностью государственных учреждений Свердловской области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«Порядок осуществления Министерством здравоохранения Свердловской области финансового контроля за соблюдением требований законодательства при осуществлении финансово-хозяйственной деятельности медицинскими и образовательными учреждениями здравоохранения Свердловской области», утвержденный приказом   Министерства  здравоохранения Свердловской области от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09.11.2009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1062-п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«Программа  проведения проверок финансово-хозяйственной деятельности государственных медицинских и образовательных учреждений Свердловской области, подведомственных Министерству здравоохранения Свердловской области», утвержденная приказом Министерства от 31.08.2015 № 1278-п (с изменениями).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Ежегодные приказы Министерства «Об утверждении Плана ведомственного финансового контроля  за финансово-хозяйственной деятельностью государственных учреждений  Свердловской области, в   отношении которых Министерством здравоохранения Свердловской области осуществляются функции и полномочия учредителя».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248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529" y="259976"/>
            <a:ext cx="11064675" cy="62653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Постановление      Правительства     Свердловской    области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 06.08.2014  № 666-ПП  «Об утверждении Порядка осуществления внутреннего финансового контроля и внутреннего финансового аудита».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«Положение о внутреннем финансовом аудите в Министерстве здравоохранения Свердловской области», утвержденное  приказом Министерства от 17.11.2014 № 1493-п.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7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Ежегодные приказы Министерства «Об утверждении Плана  аудиторских проверок  Министерства здравоохранения Свердловской области».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Федеральный   закон от  05.04. 2013  № 44-ФЗ «О контрактной системе в сфере закупок товаров, работ, услуг для обеспечения государственных и муниципальных нужд» (статья 100).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9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Постановление Правительства Свердловской области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30.04.2014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337-ПП «Об утверждении Порядка осуществления ведомственного контроля в сфере закупок товаров, работ и услуг для обеспечения нужд Свердловской области».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«Регламент проведения Министерством здравоохранения Свердловской области ведомственного контроля в сфере закупок для обеспечения нужд Свердловской области», утвержденный приказом  Министерства от  02.06.2014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№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731-п.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Приказ Министерства от 11.07.2014 № 906-п «Об исполнении Министерством здравоохранения Свердловской области полномочий по осуществлению ведомственного контроля в сфере закупок для обеспечения нужд Свердловской области».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Ежегодные (по полугодиям) приказы Министерства «Об утверждении Плана проверок Министерства здравоохранения Свердловской области при осуществлении ведомственного контроля в сфере закупок для обеспечения нужд Свердловской области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</a:rPr>
              <a:t>СРАВНИТЕЛЬНЫЕ ДАННЫЕ ИТОГОВ КОНТРОЛЬНЫХ МЕРОПРИЯТИЙ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 ВЕДОМСТВЕННОГО ФИНАНСОВОГО КОНТРОЛЯ (АУДИТА)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И ВЕДОМСТВЕННОГО КОНТРОЛЯ В СФЕРЕ ЗАКУПОК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 ЗА 2016-2017 ГОДЫ</a:t>
            </a:r>
            <a:endParaRPr lang="ru-RU" sz="2000" b="1" dirty="0">
              <a:latin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231844"/>
              </p:ext>
            </p:extLst>
          </p:nvPr>
        </p:nvGraphicFramePr>
        <p:xfrm>
          <a:off x="1332017" y="2163449"/>
          <a:ext cx="9327018" cy="3952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944"/>
                <a:gridCol w="2973123"/>
                <a:gridCol w="2624081"/>
                <a:gridCol w="2572870"/>
              </a:tblGrid>
              <a:tr h="821943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контрольного мероприятия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2016 год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</a:t>
                      </a:r>
                      <a:endParaRPr lang="ru-RU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2017 год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</a:tr>
              <a:tr h="4549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документальные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проверки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</a:tr>
              <a:tr h="3479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Внеплановые проверки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</a:tr>
              <a:tr h="7215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Повторные проверки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</a:tr>
              <a:tr h="34791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</a:tr>
              <a:tr h="8831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Проверки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соблюдения законодательства Российской Федерации о контрактной системе в сфере закупок.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4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3" y="365127"/>
            <a:ext cx="10538387" cy="86990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</a:rPr>
              <a:t>РЕЗУЛЬТАТЫ КОНТРОЛЬНЫХ МЕРОПРИЯТИЙ</a:t>
            </a:r>
            <a:endParaRPr lang="ru-RU" sz="2000" b="1" dirty="0">
              <a:latin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283878"/>
              </p:ext>
            </p:extLst>
          </p:nvPr>
        </p:nvGraphicFramePr>
        <p:xfrm>
          <a:off x="598206" y="1235036"/>
          <a:ext cx="10972799" cy="3842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909"/>
                <a:gridCol w="3346581"/>
                <a:gridCol w="3182144"/>
                <a:gridCol w="3374165"/>
              </a:tblGrid>
              <a:tr h="792088"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выявленных нарушений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2016 год,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i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2017 год,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i="1" dirty="0"/>
                    </a:p>
                  </a:txBody>
                  <a:tcPr marL="121920" marR="121920"/>
                </a:tc>
              </a:tr>
              <a:tr h="4188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Неэффективное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использование средств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479 579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235 408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Неправомерное использование средств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15 468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5 741 024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</a:tr>
              <a:tr h="93800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Использование бюджетных средств с нарушением действующего законодательства (при выполнении государственного задания)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931 961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2 410 286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</a:tr>
              <a:tr h="4983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Нецелевое использование бюджетных средств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105 779     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387 214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Неправомерное получение  доходов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127 918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15413" y="5085184"/>
            <a:ext cx="10945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мероприятий 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учреждению рассмотрены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заседаниях балансовой комиссии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в 2017 году, наложены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дисциплинарные взыскания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 учреждений, в том числе в виде замечания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виде выговора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3,                       с 1 руководителем учреждения не продлен трудовой договор после его окончания.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6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166" y="56469"/>
            <a:ext cx="10484224" cy="95794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</a:rPr>
              <a:t>НАИБОЛЕЕ ПРОБЛЕМНЫЕ ВОПРОСЫ, ПРИ ПРОВЕРКЕ КОТОРЫХ ВЫЯВЛЯЕТСЯ 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НАИБОЛЬШЕЕ КОЛИЧЕСТВО НАРУШЕНИЙ</a:t>
            </a:r>
            <a:endParaRPr lang="ru-RU" sz="2000" b="1" dirty="0">
              <a:latin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318069"/>
              </p:ext>
            </p:extLst>
          </p:nvPr>
        </p:nvGraphicFramePr>
        <p:xfrm>
          <a:off x="231686" y="1319606"/>
          <a:ext cx="11485185" cy="507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446"/>
                <a:gridCol w="110117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Программы 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30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Правомерность и эффективность расходования  субсидий областного  бюджета на финансовое обеспечение государственного задания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Правильность и правомерность начисления и выплаты заработной платы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dirty="0"/>
                    </a:p>
                  </a:txBody>
                  <a:tcPr/>
                </a:tc>
              </a:tr>
              <a:tr h="5206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Целевое и эффективное использование оборудования, в том числе приобретенного по централизованным поставкам за счет бюджетных средств. </a:t>
                      </a:r>
                      <a:endParaRPr lang="ru-RU" sz="1400" dirty="0" smtClean="0"/>
                    </a:p>
                  </a:txBody>
                  <a:tcPr/>
                </a:tc>
              </a:tr>
              <a:tr h="5206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Обоснованность, правильность и правомерность использования средств на проведение текущего и капитального ремонтов. Соответствие объемов фактически выполненных работ и объемов, предъявленных к оплате. </a:t>
                      </a:r>
                      <a:endParaRPr lang="ru-RU" sz="1400" dirty="0" smtClean="0"/>
                    </a:p>
                  </a:txBody>
                  <a:tcPr/>
                </a:tc>
              </a:tr>
              <a:tr h="5206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Соблюдение порядка использования недвижимого имущества, находящегося в государственной собственности Свердловской области (государственная регистрация, учет, распоряжение, использование, сохранность).</a:t>
                      </a:r>
                    </a:p>
                  </a:txBody>
                  <a:tcPr/>
                </a:tc>
              </a:tr>
              <a:tr h="5206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Соблюдение требований законодательства о контрактной системе.</a:t>
                      </a:r>
                      <a:endParaRPr lang="ru-RU" sz="1400" dirty="0" smtClean="0"/>
                    </a:p>
                  </a:txBody>
                  <a:tcPr/>
                </a:tc>
              </a:tr>
              <a:tr h="5206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Ведение бухгалтерского (бюджетного) учета. Правильность и своевременность отражения фактов хозяйственной жизни учреждения в учетных документах и регистрах бухгалтерского учета.  Состояние внутреннего финансового контроля совершаемых фактов хозяйственной жизни. Достоверность бухгалтерской (бюджетной) отчетности.</a:t>
                      </a:r>
                      <a:endParaRPr lang="ru-RU" sz="1400" dirty="0" smtClean="0"/>
                    </a:p>
                    <a:p>
                      <a:endParaRPr lang="ru-RU" sz="1400" dirty="0" smtClean="0"/>
                    </a:p>
                  </a:txBody>
                  <a:tcPr/>
                </a:tc>
              </a:tr>
              <a:tr h="33297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организации платных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услуг.</a:t>
                      </a:r>
                      <a:endParaRPr lang="ru-RU" sz="1400" dirty="0" smtClean="0"/>
                    </a:p>
                  </a:txBody>
                  <a:tcPr/>
                </a:tc>
              </a:tr>
              <a:tr h="25997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 расчетов по платежам с контрагентами .</a:t>
                      </a:r>
                      <a:endParaRPr lang="ru-RU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4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295381"/>
              </p:ext>
            </p:extLst>
          </p:nvPr>
        </p:nvGraphicFramePr>
        <p:xfrm>
          <a:off x="446197" y="1550894"/>
          <a:ext cx="11299605" cy="5196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80"/>
                <a:gridCol w="10897625"/>
              </a:tblGrid>
              <a:tr h="481417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Нарушения</a:t>
                      </a:r>
                      <a:endParaRPr lang="ru-RU" sz="2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нарушение п.7 Порядка предоставления бесплатных медицинских услуг по изготовлению и ремонту зубных протезов, утвержденного постановлением Правительства Свердловской области  от 28.12.2004 № 1178-ПП «О реализации мер социальной поддержки в соответствии с областными законами ….», п.6 приказа Минздрава Свердловской области от 12.01.2016 №12-п «О реализации льгот по изготовлению и ремонту зубных протезов гражданам Российской Федерации, проживающим в Свердловской области, в 2016 году» учреждения  </a:t>
                      </a: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неправомерно получали доходы за фактически не оказанные услуги.</a:t>
                      </a:r>
                      <a:endParaRPr lang="ru-RU" sz="1200" i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58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Учреждениями</a:t>
                      </a: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Министерство здравоохранения Свердловской области  </a:t>
                      </a: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предоставлялись недостоверные данные  по просроченной</a:t>
                      </a: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кредиторской задолженности.</a:t>
                      </a: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Неправомерные расходы</a:t>
                      </a: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учреждений за счет средств от приносящей доход деятельности</a:t>
                      </a: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по подстатье КОСГУ 340 «Увеличение стоимости материальных запасов» в результате завышения норматива списания топлива, приведшего к неправомерному списанию бензина. </a:t>
                      </a:r>
                      <a:endParaRPr lang="ru-RU" sz="1200" i="0" dirty="0"/>
                    </a:p>
                  </a:txBody>
                  <a:tcPr/>
                </a:tc>
              </a:tr>
              <a:tr h="38229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Учреждениями не исполняется п. п. 1 п. 27 Устава учреждений в части</a:t>
                      </a: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эффективного использования имущества.</a:t>
                      </a: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нарушение п. 1 ст. 296 Гражданского кодекса Российской Федерации, п. п. 2 п. 27 Устава учреждения, утвержденного  приказом   Министерством здравоохранения Свердловской   области    от  15.12.2011 № 1455-п, учреждениями</a:t>
                      </a: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не используется по целевому назначению имущество учреждений. </a:t>
                      </a:r>
                      <a:endParaRPr lang="ru-RU" sz="12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Выявлены факты оплаты одной медицинской услуги из двух источников</a:t>
                      </a: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(средств ОМС и средств физических лиц). </a:t>
                      </a:r>
                      <a:endParaRPr lang="ru-RU" sz="12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учреждении не определены статус ремонтов</a:t>
                      </a: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(текущий или капитальный).</a:t>
                      </a:r>
                      <a:endParaRPr lang="ru-RU" sz="1050" i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Неправомерные расходы при оплате труда руководителей учреждения (в части оплаты совмещения, совместительства, надбавки за вредные условия труда). </a:t>
                      </a:r>
                      <a:endParaRPr lang="ru-RU" sz="12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Неверное исчисление среднего заработка.</a:t>
                      </a:r>
                      <a:endParaRPr lang="ru-RU" sz="12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 smtClean="0"/>
                        <a:t>        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Ведение бухгалтерского учета не в полной мере соответствует методологии и стандартам бюджетного учета, установленным Министерством финансов Российской Федерации: н</a:t>
                      </a:r>
                      <a:r>
                        <a:rPr lang="ru-RU" sz="1200" i="0" dirty="0" smtClean="0"/>
                        <a:t>арушения по ведению бухгалтерского учета  ( в части учета основных средств и нефинансовых активов, ведения кассовых операций, оформления первичных учетных документов, в части учета лекарственных средств и предметов мягкого инвентаря….).</a:t>
                      </a:r>
                      <a:endParaRPr lang="ru-RU" sz="120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59579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Нарушения, выявляемые при проверке стоматологических поликлиник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361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Нарушения, выявляемые при проверке стоматологических поликлиник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563491"/>
              </p:ext>
            </p:extLst>
          </p:nvPr>
        </p:nvGraphicFramePr>
        <p:xfrm>
          <a:off x="446197" y="1847088"/>
          <a:ext cx="11299605" cy="4384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80"/>
                <a:gridCol w="10897625"/>
              </a:tblGrid>
              <a:tr h="481417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Нарушения</a:t>
                      </a:r>
                      <a:endParaRPr lang="ru-RU" sz="2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58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оказании услуг по льготному зубопротезированию:</a:t>
                      </a:r>
                      <a:endParaRPr lang="ru-RU" sz="105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тсутствует  локальный акт, регламентирующий порядок оказания услуг по бесплатному изготовлению </a:t>
                      </a: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ремонту зубных протезов в учреждении; </a:t>
                      </a:r>
                      <a:endParaRPr lang="ru-RU" sz="1050" i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отсутствуют журналы регистрации очередности</a:t>
                      </a: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предоставления услуг по бесплатному изготовлению и ремонту зубных протезов, предусмотренные приказом Министерства здравоохранения Свердловской области от 11.11.2013  № 1430-п «О мерах по организации предоставления услуг по бесплатному изготовлению и ремонту зубных протезов» (ведущиеся непрерывно из года в год);</a:t>
                      </a:r>
                      <a:endParaRPr lang="ru-RU" sz="1050" i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прием пациентов осуществляется в кабинете, расположенном на территории зуботехнической лаборатории, что является </a:t>
                      </a: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нарушением санитарно-эпидемиологических требований,</a:t>
                      </a: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предъявляемых к организациям, осуществляющим медицинскую деятельность;</a:t>
                      </a:r>
                      <a:endParaRPr lang="ru-RU" sz="1050" i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в</a:t>
                      </a: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медицинских картах </a:t>
                      </a: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стоматологического больного</a:t>
                      </a: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отсутствуют данные </a:t>
                      </a: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 осмотре, диагноз, план ортопедического лечения, оценка состояния зубов, используемых в ортопедической конструкции, объем лечения, рекомендации по окончании лечения,</a:t>
                      </a: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подписи врача стоматолога-ортопеда </a:t>
                      </a: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пациента;</a:t>
                      </a:r>
                      <a:endParaRPr lang="ru-RU" sz="1050" i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5) в нарушение ст. 100 Федерального закона от 21.11.2011 № 323-ФЗ  «Об основах охраны здоровья граждан в Российской Федерации», Единого квалификационного справочника должностей работников в сфере здравоохранения, утвержденного приказом </a:t>
                      </a:r>
                      <a:r>
                        <a:rPr lang="ru-RU" sz="1200" i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Минздравсоцразвития</a:t>
                      </a: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России от 23.07.2010 № 541н, в учреждении в 2017 году </a:t>
                      </a: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оказывались медицинские услуги работниками, не соответствующими квалификационным требованиям.</a:t>
                      </a:r>
                      <a:endParaRPr lang="ru-RU" sz="1050" i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Оказание ортопедической помощи населению и ведение медицинской документации осуществлялось </a:t>
                      </a: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зубными техниками, не имеющими права на осуществление медицинской деятельности;</a:t>
                      </a: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6) в нарушение  приказа Министерства здравоохранения Свердловской области от 09.02.2017 № 227-п «О реализации льгот по изготовлению и ремонту зубных протезов гражданам Российской Федерации, проживающим в Свердловской области, в 2017 году» при оказании бесплатных медицинских услуг по изготовлению и ремонту зубных протезов льготным категориям граждан работа по </a:t>
                      </a: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напылению нитрид титаном на металлические зубные коронки оплачивалась из личных средств граждан;</a:t>
                      </a: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7) </a:t>
                      </a: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нарушение приказа Министерства здравоохранения Свердловской области от 11.11.2013 № 1430-п «О мерах по организации предоставления услуг по бесплатному изготовлению и ремонту зубных протезов» </a:t>
                      </a: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 качества ортопедических работ в учреждении не осуществляется.</a:t>
                      </a:r>
                      <a:endParaRPr lang="ru-RU" sz="1050" i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533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448</TotalTime>
  <Words>1146</Words>
  <Application>Microsoft Office PowerPoint</Application>
  <PresentationFormat>Широкоэкранный</PresentationFormat>
  <Paragraphs>149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 Министерство здравоохранения Свердловской области    Результаты ведомственного финансового контроля за 2017 год  </vt:lpstr>
      <vt:lpstr>Ведомственный финансовый контроль, осуществляемый Министерством здравоохранения Свердловской области</vt:lpstr>
      <vt:lpstr>Нормативные документы,  регламентирующие исполнение Министерством здравоохранения Свердловской области  функций ведомственного финансового контроля (аудита)   и ведомственного контроля в сфере закупок</vt:lpstr>
      <vt:lpstr>Презентация PowerPoint</vt:lpstr>
      <vt:lpstr>СРАВНИТЕЛЬНЫЕ ДАННЫЕ ИТОГОВ КОНТРОЛЬНЫХ МЕРОПРИЯТИЙ  ВЕДОМСТВЕННОГО ФИНАНСОВОГО КОНТРОЛЯ (АУДИТА) И ВЕДОМСТВЕННОГО КОНТРОЛЯ В СФЕРЕ ЗАКУПОК  ЗА 2016-2017 ГОДЫ</vt:lpstr>
      <vt:lpstr>РЕЗУЛЬТАТЫ КОНТРОЛЬНЫХ МЕРОПРИЯТИЙ</vt:lpstr>
      <vt:lpstr>НАИБОЛЕЕ ПРОБЛЕМНЫЕ ВОПРОСЫ, ПРИ ПРОВЕРКЕ КОТОРЫХ ВЫЯВЛЯЕТСЯ   НАИБОЛЬШЕЕ КОЛИЧЕСТВО НАРУШЕНИЙ</vt:lpstr>
      <vt:lpstr>Нарушения, выявляемые при проверке стоматологических поликлиник</vt:lpstr>
      <vt:lpstr>Нарушения, выявляемые при проверке стоматологических поликлиник</vt:lpstr>
      <vt:lpstr>Нарушения, выявляемые при проверке стоматологических поликлиник</vt:lpstr>
      <vt:lpstr>ПИСЬМО МИНИСТЕРСТВА ОТ 19.01.2016 № 03-01-82/307.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здравоохранения Свердловской области    Лицензионный контроль  при осуществлении медицинской деятельности   Результаты проверки Минздрава Свердловской области службой Росздравнадзора 2016год</dc:title>
  <dc:creator>Харламова Наталья Анатольевна</dc:creator>
  <cp:lastModifiedBy>Костина Галина Леонидовна</cp:lastModifiedBy>
  <cp:revision>72</cp:revision>
  <cp:lastPrinted>2018-04-10T05:02:03Z</cp:lastPrinted>
  <dcterms:created xsi:type="dcterms:W3CDTF">2016-11-14T07:36:18Z</dcterms:created>
  <dcterms:modified xsi:type="dcterms:W3CDTF">2018-04-10T05:03:20Z</dcterms:modified>
</cp:coreProperties>
</file>