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306" r:id="rId2"/>
    <p:sldId id="257" r:id="rId3"/>
    <p:sldId id="260" r:id="rId4"/>
    <p:sldId id="259" r:id="rId5"/>
    <p:sldId id="307" r:id="rId6"/>
    <p:sldId id="263" r:id="rId7"/>
    <p:sldId id="308" r:id="rId8"/>
    <p:sldId id="309" r:id="rId9"/>
    <p:sldId id="311" r:id="rId10"/>
    <p:sldId id="345" r:id="rId11"/>
    <p:sldId id="347" r:id="rId12"/>
    <p:sldId id="348" r:id="rId13"/>
    <p:sldId id="324" r:id="rId14"/>
    <p:sldId id="326" r:id="rId15"/>
    <p:sldId id="325" r:id="rId16"/>
    <p:sldId id="315" r:id="rId17"/>
    <p:sldId id="317" r:id="rId18"/>
    <p:sldId id="327" r:id="rId19"/>
    <p:sldId id="333" r:id="rId20"/>
    <p:sldId id="330" r:id="rId21"/>
    <p:sldId id="340" r:id="rId22"/>
    <p:sldId id="346" r:id="rId23"/>
    <p:sldId id="343" r:id="rId24"/>
    <p:sldId id="349" r:id="rId25"/>
    <p:sldId id="353" r:id="rId26"/>
    <p:sldId id="354" r:id="rId27"/>
    <p:sldId id="338" r:id="rId28"/>
    <p:sldId id="339" r:id="rId29"/>
    <p:sldId id="335" r:id="rId30"/>
    <p:sldId id="334" r:id="rId31"/>
    <p:sldId id="303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A76"/>
    <a:srgbClr val="B6E8F4"/>
    <a:srgbClr val="009900"/>
    <a:srgbClr val="333399"/>
    <a:srgbClr val="990033"/>
    <a:srgbClr val="33CC33"/>
    <a:srgbClr val="FF0066"/>
    <a:srgbClr val="DE514E"/>
    <a:srgbClr val="D56F3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87188" autoAdjust="0"/>
  </p:normalViewPr>
  <p:slideViewPr>
    <p:cSldViewPr>
      <p:cViewPr varScale="1">
        <p:scale>
          <a:sx n="102" d="100"/>
          <a:sy n="102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dLbls>
            <c:dLbl>
              <c:idx val="2"/>
              <c:layout>
                <c:manualLayout>
                  <c:x val="-1.0802469135802528E-2"/>
                  <c:y val="-7.5117378297032021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стоматологи всего</c:v>
                </c:pt>
                <c:pt idx="1">
                  <c:v>зубные врачи</c:v>
                </c:pt>
                <c:pt idx="2">
                  <c:v>зубные техники</c:v>
                </c:pt>
                <c:pt idx="3">
                  <c:v>гигиенисты стоматологические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1101</c:v>
                </c:pt>
                <c:pt idx="1">
                  <c:v>486</c:v>
                </c:pt>
                <c:pt idx="2">
                  <c:v>421</c:v>
                </c:pt>
                <c:pt idx="3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9900"/>
            </a:solidFill>
          </c:spPr>
          <c:cat>
            <c:strRef>
              <c:f>Лист1!$A$2:$A$5</c:f>
              <c:strCache>
                <c:ptCount val="4"/>
                <c:pt idx="0">
                  <c:v>стоматологи всего</c:v>
                </c:pt>
                <c:pt idx="1">
                  <c:v>зубные врачи</c:v>
                </c:pt>
                <c:pt idx="2">
                  <c:v>зубные техники</c:v>
                </c:pt>
                <c:pt idx="3">
                  <c:v>гигиенисты стоматологические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1148</c:v>
                </c:pt>
                <c:pt idx="1">
                  <c:v>473</c:v>
                </c:pt>
                <c:pt idx="2">
                  <c:v>413</c:v>
                </c:pt>
                <c:pt idx="3">
                  <c:v>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Лист1!$A$2:$A$5</c:f>
              <c:strCache>
                <c:ptCount val="4"/>
                <c:pt idx="0">
                  <c:v>стоматологи всего</c:v>
                </c:pt>
                <c:pt idx="1">
                  <c:v>зубные врачи</c:v>
                </c:pt>
                <c:pt idx="2">
                  <c:v>зубные техники</c:v>
                </c:pt>
                <c:pt idx="3">
                  <c:v>гигиенисты стоматологические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1157</c:v>
                </c:pt>
                <c:pt idx="1">
                  <c:v>456</c:v>
                </c:pt>
                <c:pt idx="2">
                  <c:v>392</c:v>
                </c:pt>
                <c:pt idx="3">
                  <c:v>26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1.4619883040935687E-2"/>
                  <c:y val="-7.2926169240009843E-3"/>
                </c:manualLayout>
              </c:layout>
              <c:showVal val="1"/>
            </c:dLbl>
            <c:dLbl>
              <c:idx val="1"/>
              <c:layout>
                <c:manualLayout>
                  <c:x val="1.1695906432748537E-2"/>
                  <c:y val="-1.458523384800196E-2"/>
                </c:manualLayout>
              </c:layout>
              <c:showVal val="1"/>
            </c:dLbl>
            <c:dLbl>
              <c:idx val="2"/>
              <c:layout>
                <c:manualLayout>
                  <c:x val="1.6081871345029274E-2"/>
                  <c:y val="-1.9446978464002632E-2"/>
                </c:manualLayout>
              </c:layout>
              <c:showVal val="1"/>
            </c:dLbl>
            <c:dLbl>
              <c:idx val="3"/>
              <c:layout>
                <c:manualLayout>
                  <c:x val="1.4619883040935687E-2"/>
                  <c:y val="-9.7234892320013297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стоматологи всего</c:v>
                </c:pt>
                <c:pt idx="1">
                  <c:v>зубные врачи</c:v>
                </c:pt>
                <c:pt idx="2">
                  <c:v>зубные техники</c:v>
                </c:pt>
                <c:pt idx="3">
                  <c:v>гигиенисты стоматологические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1137</c:v>
                </c:pt>
                <c:pt idx="1">
                  <c:v>427</c:v>
                </c:pt>
                <c:pt idx="2">
                  <c:v>378</c:v>
                </c:pt>
                <c:pt idx="3">
                  <c:v>26</c:v>
                </c:pt>
              </c:numCache>
            </c:numRef>
          </c:val>
        </c:ser>
        <c:shape val="cylinder"/>
        <c:axId val="67633920"/>
        <c:axId val="67635456"/>
        <c:axId val="0"/>
      </c:bar3DChart>
      <c:catAx>
        <c:axId val="676339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rebuchet MS" pitchFamily="34" charset="0"/>
              </a:defRPr>
            </a:pPr>
            <a:endParaRPr lang="ru-RU"/>
          </a:p>
        </c:txPr>
        <c:crossAx val="67635456"/>
        <c:crosses val="autoZero"/>
        <c:auto val="1"/>
        <c:lblAlgn val="ctr"/>
        <c:lblOffset val="100"/>
      </c:catAx>
      <c:valAx>
        <c:axId val="67635456"/>
        <c:scaling>
          <c:orientation val="minMax"/>
        </c:scaling>
        <c:delete val="1"/>
        <c:axPos val="l"/>
        <c:numFmt formatCode="General" sourceLinked="1"/>
        <c:tickLblPos val="none"/>
        <c:crossAx val="67633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919437153689384"/>
          <c:y val="0.29319830869575331"/>
          <c:w val="8.2283694801307553E-2"/>
          <c:h val="0.23719724633847483"/>
        </c:manualLayout>
      </c:layout>
      <c:txPr>
        <a:bodyPr/>
        <a:lstStyle/>
        <a:p>
          <a:pPr>
            <a:defRPr sz="1600">
              <a:latin typeface="Trebuchet MS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solidFill>
                  <a:srgbClr val="FF0000"/>
                </a:solidFill>
              </a:defRPr>
            </a:pPr>
            <a:r>
              <a:rPr lang="en-US" sz="1800" dirty="0" smtClean="0">
                <a:solidFill>
                  <a:srgbClr val="FF0000"/>
                </a:solidFill>
              </a:rPr>
              <a:t>201</a:t>
            </a:r>
            <a:r>
              <a:rPr lang="ru-RU" sz="1800" dirty="0" smtClean="0">
                <a:solidFill>
                  <a:srgbClr val="FF0000"/>
                </a:solidFill>
              </a:rPr>
              <a:t>7</a:t>
            </a:r>
            <a:endParaRPr lang="en-US" sz="1800" dirty="0">
              <a:solidFill>
                <a:srgbClr val="FF0000"/>
              </a:solidFill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5366665608583401E-2"/>
          <c:y val="0.16903016066997847"/>
          <c:w val="0.72461411065811876"/>
          <c:h val="0.830969839330023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explosion val="25"/>
          <c:dPt>
            <c:idx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0389173028393726"/>
                  <c:y val="4.5998195967643804E-2"/>
                </c:manualLayout>
              </c:layout>
              <c:showVal val="1"/>
            </c:dLbl>
            <c:dLbl>
              <c:idx val="2"/>
              <c:layout>
                <c:manualLayout>
                  <c:x val="-3.9489659879061055E-3"/>
                  <c:y val="-3.768562752286802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rebuchet MS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посещения в рамках законченного случая</c:v>
                </c:pt>
                <c:pt idx="1">
                  <c:v>посещения в рамках незаконченного случая</c:v>
                </c:pt>
                <c:pt idx="2">
                  <c:v>профилактические и диспансерные осмотры</c:v>
                </c:pt>
                <c:pt idx="3">
                  <c:v>неотложная помощь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86.2</c:v>
                </c:pt>
                <c:pt idx="1">
                  <c:v>1.01</c:v>
                </c:pt>
                <c:pt idx="2">
                  <c:v>10.7</c:v>
                </c:pt>
                <c:pt idx="3">
                  <c:v>2.1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стоматологи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0"/>
                  <c:y val="-2.811951309697688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760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933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3.5256410256410256E-2"/>
                  <c:y val="-8.5919741910794855E-1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776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958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760933</c:v>
                </c:pt>
                <c:pt idx="1">
                  <c:v>766148</c:v>
                </c:pt>
                <c:pt idx="2">
                  <c:v>898325</c:v>
                </c:pt>
                <c:pt idx="3">
                  <c:v>776958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зубные врачи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192887318114473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660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553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6.4102564102564742E-3"/>
                  <c:y val="-0.1780902496141869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217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660553</c:v>
                </c:pt>
                <c:pt idx="1">
                  <c:v>671840</c:v>
                </c:pt>
                <c:pt idx="2">
                  <c:v>632688</c:v>
                </c:pt>
                <c:pt idx="3">
                  <c:v>589217</c:v>
                </c:pt>
              </c:numCache>
            </c:numRef>
          </c:val>
        </c:ser>
        <c:shape val="cylinder"/>
        <c:axId val="117723904"/>
        <c:axId val="117725440"/>
        <c:axId val="0"/>
      </c:bar3DChart>
      <c:catAx>
        <c:axId val="1177239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rebuchet MS" pitchFamily="34" charset="0"/>
              </a:defRPr>
            </a:pPr>
            <a:endParaRPr lang="ru-RU"/>
          </a:p>
        </c:txPr>
        <c:crossAx val="117725440"/>
        <c:crosses val="autoZero"/>
        <c:auto val="1"/>
        <c:lblAlgn val="ctr"/>
        <c:lblOffset val="100"/>
      </c:catAx>
      <c:valAx>
        <c:axId val="117725440"/>
        <c:scaling>
          <c:orientation val="minMax"/>
        </c:scaling>
        <c:delete val="1"/>
        <c:axPos val="l"/>
        <c:numFmt formatCode="General" sourceLinked="1"/>
        <c:tickLblPos val="none"/>
        <c:crossAx val="1177239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latin typeface="Trebuchet MS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429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924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7.516339869281045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456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454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429924</c:v>
                </c:pt>
                <c:pt idx="1">
                  <c:v>437671</c:v>
                </c:pt>
                <c:pt idx="2">
                  <c:v>500835</c:v>
                </c:pt>
                <c:pt idx="3">
                  <c:v>456454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взрослые</c:v>
                </c:pt>
              </c:strCache>
            </c:strRef>
          </c:tx>
          <c:dLbls>
            <c:dLbl>
              <c:idx val="0"/>
              <c:layout>
                <c:manualLayout>
                  <c:x val="-2.9411764705882353E-2"/>
                  <c:y val="-0.2454549033643522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562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4.9019607843137386E-2"/>
                  <c:y val="-0.240909090909091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721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991562</c:v>
                </c:pt>
                <c:pt idx="1">
                  <c:v>1000317</c:v>
                </c:pt>
                <c:pt idx="2">
                  <c:v>1030178</c:v>
                </c:pt>
                <c:pt idx="3">
                  <c:v>909721</c:v>
                </c:pt>
              </c:numCache>
            </c:numRef>
          </c:val>
        </c:ser>
        <c:shape val="cylinder"/>
        <c:axId val="117810304"/>
        <c:axId val="117811840"/>
        <c:axId val="0"/>
      </c:bar3DChart>
      <c:catAx>
        <c:axId val="117810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rebuchet MS" pitchFamily="34" charset="0"/>
              </a:defRPr>
            </a:pPr>
            <a:endParaRPr lang="ru-RU"/>
          </a:p>
        </c:txPr>
        <c:crossAx val="117811840"/>
        <c:crosses val="autoZero"/>
        <c:auto val="1"/>
        <c:lblAlgn val="ctr"/>
        <c:lblOffset val="100"/>
      </c:catAx>
      <c:valAx>
        <c:axId val="117811840"/>
        <c:scaling>
          <c:orientation val="minMax"/>
        </c:scaling>
        <c:delete val="1"/>
        <c:axPos val="l"/>
        <c:numFmt formatCode="General" sourceLinked="1"/>
        <c:tickLblPos val="none"/>
        <c:crossAx val="1178103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latin typeface="Trebuchet MS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3CC33"/>
            </a:solidFill>
          </c:spPr>
          <c:dLbls>
            <c:dLbl>
              <c:idx val="0"/>
              <c:layout>
                <c:manualLayout>
                  <c:x val="-1.0510510510510522E-2"/>
                  <c:y val="-3.6458333333333336E-2"/>
                </c:manualLayout>
              </c:layout>
              <c:tx>
                <c:rich>
                  <a:bodyPr/>
                  <a:lstStyle/>
                  <a:p>
                    <a:r>
                      <a:rPr lang="en-US" sz="1600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230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350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3.0030030030030051E-3"/>
                  <c:y val="-5.208333333333339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419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156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2.1021021021021036E-2"/>
                  <c:y val="-6.2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142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867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1230350</c:v>
                </c:pt>
                <c:pt idx="1">
                  <c:v>1419156</c:v>
                </c:pt>
                <c:pt idx="2">
                  <c:v>1142867</c:v>
                </c:pt>
              </c:numCache>
            </c:numRef>
          </c:val>
        </c:ser>
        <c:shape val="cylinder"/>
        <c:axId val="117893760"/>
        <c:axId val="117895552"/>
        <c:axId val="0"/>
      </c:bar3DChart>
      <c:catAx>
        <c:axId val="1178937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Trebuchet MS" pitchFamily="34" charset="0"/>
              </a:defRPr>
            </a:pPr>
            <a:endParaRPr lang="ru-RU"/>
          </a:p>
        </c:txPr>
        <c:crossAx val="117895552"/>
        <c:crosses val="autoZero"/>
        <c:auto val="1"/>
        <c:lblAlgn val="ctr"/>
        <c:lblOffset val="100"/>
      </c:catAx>
      <c:valAx>
        <c:axId val="117895552"/>
        <c:scaling>
          <c:orientation val="minMax"/>
        </c:scaling>
        <c:delete val="1"/>
        <c:axPos val="l"/>
        <c:numFmt formatCode="General" sourceLinked="1"/>
        <c:tickLblPos val="none"/>
        <c:crossAx val="1178937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стоматологи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540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809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5.4487179487179488E-2"/>
                  <c:y val="6.09256117101166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849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540809</c:v>
                </c:pt>
                <c:pt idx="1">
                  <c:v>511052</c:v>
                </c:pt>
                <c:pt idx="2">
                  <c:v>540646</c:v>
                </c:pt>
                <c:pt idx="3">
                  <c:v>455849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зубные врачи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8.43585392909306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980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3.5256410256410256E-2"/>
                  <c:y val="-9.84182958394190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811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63980</c:v>
                </c:pt>
                <c:pt idx="1">
                  <c:v>79663</c:v>
                </c:pt>
                <c:pt idx="2">
                  <c:v>81922</c:v>
                </c:pt>
                <c:pt idx="3">
                  <c:v>59811</c:v>
                </c:pt>
              </c:numCache>
            </c:numRef>
          </c:val>
        </c:ser>
        <c:shape val="cylinder"/>
        <c:axId val="115970816"/>
        <c:axId val="115972352"/>
        <c:axId val="0"/>
      </c:bar3DChart>
      <c:catAx>
        <c:axId val="1159708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rebuchet MS" pitchFamily="34" charset="0"/>
              </a:defRPr>
            </a:pPr>
            <a:endParaRPr lang="ru-RU"/>
          </a:p>
        </c:txPr>
        <c:crossAx val="115972352"/>
        <c:crosses val="autoZero"/>
        <c:auto val="1"/>
        <c:lblAlgn val="ctr"/>
        <c:lblOffset val="100"/>
      </c:catAx>
      <c:valAx>
        <c:axId val="115972352"/>
        <c:scaling>
          <c:orientation val="minMax"/>
        </c:scaling>
        <c:delete val="1"/>
        <c:axPos val="l"/>
        <c:numFmt formatCode="General" sourceLinked="1"/>
        <c:tickLblPos val="none"/>
        <c:crossAx val="1159708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latin typeface="Trebuchet MS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888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3.5947712418300637E-2"/>
                  <c:y val="-4.545454545454549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107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109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124888</c:v>
                </c:pt>
                <c:pt idx="1">
                  <c:v>122039</c:v>
                </c:pt>
                <c:pt idx="2">
                  <c:v>137064</c:v>
                </c:pt>
                <c:pt idx="3">
                  <c:v>107109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взрослые</c:v>
                </c:pt>
              </c:strCache>
            </c:strRef>
          </c:tx>
          <c:dLbls>
            <c:dLbl>
              <c:idx val="0"/>
              <c:layout>
                <c:manualLayout>
                  <c:x val="-3.2679738562091658E-2"/>
                  <c:y val="-0.272727272727272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479</a:t>
                    </a:r>
                    <a:r>
                      <a:rPr lang="ru-RU" dirty="0" smtClean="0"/>
                      <a:t> 9</a:t>
                    </a:r>
                    <a:r>
                      <a:rPr lang="en-US" dirty="0" smtClean="0"/>
                      <a:t>01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4.9019607843137386E-2"/>
                  <c:y val="-0.236363636363636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551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479901</c:v>
                </c:pt>
                <c:pt idx="1">
                  <c:v>468052</c:v>
                </c:pt>
                <c:pt idx="2">
                  <c:v>485504</c:v>
                </c:pt>
                <c:pt idx="3">
                  <c:v>408551</c:v>
                </c:pt>
              </c:numCache>
            </c:numRef>
          </c:val>
        </c:ser>
        <c:shape val="cylinder"/>
        <c:axId val="122340480"/>
        <c:axId val="122342016"/>
        <c:axId val="0"/>
      </c:bar3DChart>
      <c:catAx>
        <c:axId val="122340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rebuchet MS" pitchFamily="34" charset="0"/>
              </a:defRPr>
            </a:pPr>
            <a:endParaRPr lang="ru-RU"/>
          </a:p>
        </c:txPr>
        <c:crossAx val="122342016"/>
        <c:crosses val="autoZero"/>
        <c:auto val="1"/>
        <c:lblAlgn val="ctr"/>
        <c:lblOffset val="100"/>
      </c:catAx>
      <c:valAx>
        <c:axId val="122342016"/>
        <c:scaling>
          <c:orientation val="minMax"/>
        </c:scaling>
        <c:delete val="1"/>
        <c:axPos val="l"/>
        <c:numFmt formatCode="General" sourceLinked="1"/>
        <c:tickLblPos val="none"/>
        <c:crossAx val="1223404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latin typeface="Trebuchet MS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3CC33"/>
            </a:solidFill>
          </c:spPr>
          <c:dLbls>
            <c:dLbl>
              <c:idx val="0"/>
              <c:layout>
                <c:manualLayout>
                  <c:x val="-7.6576576576576599E-2"/>
                  <c:y val="2.77777777777778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990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8.108108108108103E-2"/>
                  <c:y val="0.1055555555555556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149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9519519519519538E-2"/>
                  <c:y val="-6.11111111111111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886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479990</c:v>
                </c:pt>
                <c:pt idx="1">
                  <c:v>497149</c:v>
                </c:pt>
                <c:pt idx="2">
                  <c:v>416886</c:v>
                </c:pt>
              </c:numCache>
            </c:numRef>
          </c:val>
        </c:ser>
        <c:shape val="cylinder"/>
        <c:axId val="122403456"/>
        <c:axId val="122405248"/>
        <c:axId val="0"/>
      </c:bar3DChart>
      <c:catAx>
        <c:axId val="122403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Trebuchet MS" pitchFamily="34" charset="0"/>
              </a:defRPr>
            </a:pPr>
            <a:endParaRPr lang="ru-RU"/>
          </a:p>
        </c:txPr>
        <c:crossAx val="122405248"/>
        <c:crosses val="autoZero"/>
        <c:auto val="1"/>
        <c:lblAlgn val="ctr"/>
        <c:lblOffset val="100"/>
      </c:catAx>
      <c:valAx>
        <c:axId val="122405248"/>
        <c:scaling>
          <c:orientation val="minMax"/>
        </c:scaling>
        <c:delete val="1"/>
        <c:axPos val="l"/>
        <c:numFmt formatCode="General" sourceLinked="1"/>
        <c:tickLblPos val="none"/>
        <c:crossAx val="1224034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>
                <a:latin typeface="Trebuchet MS" pitchFamily="34" charset="0"/>
              </a:defRPr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всего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rebuchet MS" pitchFamily="34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9.4339622641509448E-3"/>
                  <c:y val="-2.343292758081423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416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591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3.7735849056603932E-2"/>
                  <c:y val="-3.28060986131398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363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9.4339622641509448E-3"/>
                  <c:y val="-4.686585516162814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546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476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4.0935672514619881E-2"/>
                  <c:y val="-4.38596491228070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814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416591</c:v>
                </c:pt>
                <c:pt idx="1">
                  <c:v>410363</c:v>
                </c:pt>
                <c:pt idx="2">
                  <c:v>546476</c:v>
                </c:pt>
                <c:pt idx="3">
                  <c:v>420814</c:v>
                </c:pt>
              </c:numCache>
            </c:numRef>
          </c:val>
        </c:ser>
        <c:shape val="cylinder"/>
        <c:axId val="122186752"/>
        <c:axId val="122196736"/>
        <c:axId val="0"/>
      </c:bar3DChart>
      <c:catAx>
        <c:axId val="1221867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Trebuchet MS" pitchFamily="34" charset="0"/>
              </a:defRPr>
            </a:pPr>
            <a:endParaRPr lang="ru-RU"/>
          </a:p>
        </c:txPr>
        <c:crossAx val="122196736"/>
        <c:crosses val="autoZero"/>
        <c:auto val="1"/>
        <c:lblAlgn val="ctr"/>
        <c:lblOffset val="100"/>
      </c:catAx>
      <c:valAx>
        <c:axId val="122196736"/>
        <c:scaling>
          <c:orientation val="minMax"/>
        </c:scaling>
        <c:delete val="1"/>
        <c:axPos val="l"/>
        <c:numFmt formatCode="General" sourceLinked="1"/>
        <c:tickLblPos val="none"/>
        <c:crossAx val="1221867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dLbls>
            <c:dLbl>
              <c:idx val="0"/>
              <c:layout>
                <c:manualLayout>
                  <c:x val="-9.2039996866063525E-2"/>
                  <c:y val="2.976190476190481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132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9900497512437842E-2"/>
                  <c:y val="-3.571428571428571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151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044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3.9800995024875663E-2"/>
                  <c:y val="8.928571428571417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246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817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0.11194029850746266"/>
                  <c:y val="-8.928571428571417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187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590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149132</c:v>
                </c:pt>
                <c:pt idx="1">
                  <c:v>151044</c:v>
                </c:pt>
                <c:pt idx="2">
                  <c:v>246817</c:v>
                </c:pt>
                <c:pt idx="3">
                  <c:v>187590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взрослые</c:v>
                </c:pt>
              </c:strCache>
            </c:strRef>
          </c:tx>
          <c:dLbls>
            <c:dLbl>
              <c:idx val="0"/>
              <c:layout>
                <c:manualLayout>
                  <c:x val="-1.91256830601093E-2"/>
                  <c:y val="-0.225000000000000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459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7322404371584678E-3"/>
                  <c:y val="-0.22500000000000001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259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319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1.0928961748633914E-2"/>
                  <c:y val="-0.24687499999999998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299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659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4.726368159203985E-2"/>
                  <c:y val="-0.21428571428571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224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267459</c:v>
                </c:pt>
                <c:pt idx="1">
                  <c:v>259319</c:v>
                </c:pt>
                <c:pt idx="2">
                  <c:v>299659</c:v>
                </c:pt>
                <c:pt idx="3">
                  <c:v>233224</c:v>
                </c:pt>
              </c:numCache>
            </c:numRef>
          </c:val>
        </c:ser>
        <c:shape val="cylinder"/>
        <c:axId val="122588160"/>
        <c:axId val="122614528"/>
        <c:axId val="0"/>
      </c:bar3DChart>
      <c:catAx>
        <c:axId val="122588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rebuchet MS" pitchFamily="34" charset="0"/>
              </a:defRPr>
            </a:pPr>
            <a:endParaRPr lang="ru-RU"/>
          </a:p>
        </c:txPr>
        <c:crossAx val="122614528"/>
        <c:crosses val="autoZero"/>
        <c:auto val="1"/>
        <c:lblAlgn val="ctr"/>
        <c:lblOffset val="100"/>
      </c:catAx>
      <c:valAx>
        <c:axId val="122614528"/>
        <c:scaling>
          <c:orientation val="minMax"/>
        </c:scaling>
        <c:delete val="1"/>
        <c:axPos val="l"/>
        <c:numFmt formatCode="General" sourceLinked="1"/>
        <c:tickLblPos val="none"/>
        <c:crossAx val="122588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61593735209643"/>
          <c:y val="0.39971112204724507"/>
          <c:w val="0.22299062002495587"/>
          <c:h val="0.16932775590551136"/>
        </c:manualLayout>
      </c:layout>
      <c:txPr>
        <a:bodyPr/>
        <a:lstStyle/>
        <a:p>
          <a:pPr>
            <a:defRPr sz="1400">
              <a:latin typeface="Trebuchet MS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1967651742399023E-2"/>
          <c:y val="0.16040902080166128"/>
          <c:w val="0.75525625086338111"/>
          <c:h val="0.4893120469997556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операций</c:v>
                </c:pt>
              </c:strCache>
            </c:strRef>
          </c:tx>
          <c:spPr>
            <a:solidFill>
              <a:srgbClr val="009900"/>
            </a:solidFill>
          </c:spPr>
          <c:dLbls>
            <c:dLbl>
              <c:idx val="0"/>
              <c:layout>
                <c:manualLayout>
                  <c:x val="-6.1883962210826524E-2"/>
                  <c:y val="-1.1687820482145094E-2"/>
                </c:manualLayout>
              </c:layout>
              <c:showVal val="1"/>
            </c:dLbl>
            <c:dLbl>
              <c:idx val="1"/>
              <c:layout>
                <c:manualLayout>
                  <c:x val="-5.724266504501449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5.8789764100285163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6.033686315555586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25795</c:v>
                </c:pt>
                <c:pt idx="1">
                  <c:v>29714</c:v>
                </c:pt>
                <c:pt idx="2">
                  <c:v>21361</c:v>
                </c:pt>
                <c:pt idx="3">
                  <c:v>17649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гистологических исследований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1.0829693386894634E-2"/>
                  <c:y val="-0.13440464402324956"/>
                </c:manualLayout>
              </c:layout>
              <c:showVal val="1"/>
            </c:dLbl>
            <c:dLbl>
              <c:idx val="1"/>
              <c:layout>
                <c:manualLayout>
                  <c:x val="7.7354952763533814E-3"/>
                  <c:y val="-0.11687360349847789"/>
                </c:manualLayout>
              </c:layout>
              <c:showVal val="1"/>
            </c:dLbl>
            <c:dLbl>
              <c:idx val="2"/>
              <c:layout>
                <c:manualLayout>
                  <c:x val="1.8565188663247995E-2"/>
                  <c:y val="-0.12271728367340179"/>
                </c:manualLayout>
              </c:layout>
              <c:showVal val="1"/>
            </c:dLbl>
            <c:dLbl>
              <c:idx val="3"/>
              <c:layout>
                <c:manualLayout>
                  <c:x val="7.7354952763533094E-3"/>
                  <c:y val="-0.14609200437309741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1405</c:v>
                </c:pt>
                <c:pt idx="1">
                  <c:v>872</c:v>
                </c:pt>
                <c:pt idx="2">
                  <c:v>852</c:v>
                </c:pt>
                <c:pt idx="3">
                  <c:v>773</c:v>
                </c:pt>
              </c:numCache>
            </c:numRef>
          </c:val>
        </c:ser>
        <c:shape val="cylinder"/>
        <c:axId val="116364416"/>
        <c:axId val="116365952"/>
        <c:axId val="0"/>
      </c:bar3DChart>
      <c:catAx>
        <c:axId val="116364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rebuchet MS" pitchFamily="34" charset="0"/>
              </a:defRPr>
            </a:pPr>
            <a:endParaRPr lang="ru-RU"/>
          </a:p>
        </c:txPr>
        <c:crossAx val="116365952"/>
        <c:crosses val="autoZero"/>
        <c:auto val="1"/>
        <c:lblAlgn val="ctr"/>
        <c:lblOffset val="100"/>
      </c:catAx>
      <c:valAx>
        <c:axId val="116365952"/>
        <c:scaling>
          <c:orientation val="minMax"/>
        </c:scaling>
        <c:delete val="1"/>
        <c:axPos val="l"/>
        <c:numFmt formatCode="General" sourceLinked="1"/>
        <c:tickLblPos val="none"/>
        <c:crossAx val="1163644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latin typeface="Trebuchet MS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8568678915135656"/>
          <c:y val="2.7543038708911796E-2"/>
          <c:w val="0.68223522406921355"/>
          <c:h val="0.5104375695722934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Лист1!$A$2:$A$7</c:f>
              <c:strCache>
                <c:ptCount val="6"/>
                <c:pt idx="0">
                  <c:v>стоматология терапевтическая</c:v>
                </c:pt>
                <c:pt idx="1">
                  <c:v>стоматология хирургическая</c:v>
                </c:pt>
                <c:pt idx="2">
                  <c:v>стоматология ортопедическая</c:v>
                </c:pt>
                <c:pt idx="3">
                  <c:v>ортодонтия</c:v>
                </c:pt>
                <c:pt idx="4">
                  <c:v>стоматология общей практики</c:v>
                </c:pt>
                <c:pt idx="5">
                  <c:v>стоматология детская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446</c:v>
                </c:pt>
                <c:pt idx="1">
                  <c:v>132</c:v>
                </c:pt>
                <c:pt idx="2">
                  <c:v>204</c:v>
                </c:pt>
                <c:pt idx="3">
                  <c:v>37</c:v>
                </c:pt>
                <c:pt idx="4">
                  <c:v>156</c:v>
                </c:pt>
                <c:pt idx="5">
                  <c:v>126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9900"/>
            </a:solidFill>
          </c:spPr>
          <c:cat>
            <c:strRef>
              <c:f>Лист1!$A$2:$A$7</c:f>
              <c:strCache>
                <c:ptCount val="6"/>
                <c:pt idx="0">
                  <c:v>стоматология терапевтическая</c:v>
                </c:pt>
                <c:pt idx="1">
                  <c:v>стоматология хирургическая</c:v>
                </c:pt>
                <c:pt idx="2">
                  <c:v>стоматология ортопедическая</c:v>
                </c:pt>
                <c:pt idx="3">
                  <c:v>ортодонтия</c:v>
                </c:pt>
                <c:pt idx="4">
                  <c:v>стоматология общей практики</c:v>
                </c:pt>
                <c:pt idx="5">
                  <c:v>стоматология детская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447</c:v>
                </c:pt>
                <c:pt idx="1">
                  <c:v>137</c:v>
                </c:pt>
                <c:pt idx="2">
                  <c:v>216</c:v>
                </c:pt>
                <c:pt idx="3">
                  <c:v>42</c:v>
                </c:pt>
                <c:pt idx="4">
                  <c:v>173</c:v>
                </c:pt>
                <c:pt idx="5">
                  <c:v>133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Лист1!$A$2:$A$7</c:f>
              <c:strCache>
                <c:ptCount val="6"/>
                <c:pt idx="0">
                  <c:v>стоматология терапевтическая</c:v>
                </c:pt>
                <c:pt idx="1">
                  <c:v>стоматология хирургическая</c:v>
                </c:pt>
                <c:pt idx="2">
                  <c:v>стоматология ортопедическая</c:v>
                </c:pt>
                <c:pt idx="3">
                  <c:v>ортодонтия</c:v>
                </c:pt>
                <c:pt idx="4">
                  <c:v>стоматология общей практики</c:v>
                </c:pt>
                <c:pt idx="5">
                  <c:v>стоматология детская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441</c:v>
                </c:pt>
                <c:pt idx="1">
                  <c:v>136</c:v>
                </c:pt>
                <c:pt idx="2">
                  <c:v>212</c:v>
                </c:pt>
                <c:pt idx="3">
                  <c:v>44</c:v>
                </c:pt>
                <c:pt idx="4">
                  <c:v>188</c:v>
                </c:pt>
                <c:pt idx="5">
                  <c:v>136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стоматология терапевтическая</c:v>
                </c:pt>
                <c:pt idx="1">
                  <c:v>стоматология хирургическая</c:v>
                </c:pt>
                <c:pt idx="2">
                  <c:v>стоматология ортопедическая</c:v>
                </c:pt>
                <c:pt idx="3">
                  <c:v>ортодонтия</c:v>
                </c:pt>
                <c:pt idx="4">
                  <c:v>стоматология общей практики</c:v>
                </c:pt>
                <c:pt idx="5">
                  <c:v>стоматология детская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437</c:v>
                </c:pt>
                <c:pt idx="1">
                  <c:v>133</c:v>
                </c:pt>
                <c:pt idx="2">
                  <c:v>206</c:v>
                </c:pt>
                <c:pt idx="3">
                  <c:v>43</c:v>
                </c:pt>
                <c:pt idx="4">
                  <c:v>195</c:v>
                </c:pt>
                <c:pt idx="5">
                  <c:v>123</c:v>
                </c:pt>
              </c:numCache>
            </c:numRef>
          </c:val>
        </c:ser>
        <c:axId val="73401472"/>
        <c:axId val="73403008"/>
      </c:barChart>
      <c:catAx>
        <c:axId val="734014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rebuchet MS" pitchFamily="34" charset="0"/>
              </a:defRPr>
            </a:pPr>
            <a:endParaRPr lang="ru-RU"/>
          </a:p>
        </c:txPr>
        <c:crossAx val="73403008"/>
        <c:crosses val="autoZero"/>
        <c:auto val="1"/>
        <c:lblAlgn val="ctr"/>
        <c:lblOffset val="100"/>
      </c:catAx>
      <c:valAx>
        <c:axId val="73403008"/>
        <c:scaling>
          <c:orientation val="minMax"/>
        </c:scaling>
        <c:delete val="1"/>
        <c:axPos val="l"/>
        <c:numFmt formatCode="General" sourceLinked="1"/>
        <c:tickLblPos val="none"/>
        <c:crossAx val="73401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558112928191403"/>
          <c:y val="0.33326501591448854"/>
          <c:w val="8.0173856473069155E-2"/>
          <c:h val="0.23047420595879159"/>
        </c:manualLayout>
      </c:layout>
      <c:txPr>
        <a:bodyPr/>
        <a:lstStyle/>
        <a:p>
          <a:pPr>
            <a:defRPr sz="1600">
              <a:latin typeface="Trebuchet MS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установлено имплантатов</c:v>
                </c:pt>
              </c:strCache>
            </c:strRef>
          </c:tx>
          <c:spPr>
            <a:solidFill>
              <a:srgbClr val="009900"/>
            </a:solidFill>
          </c:spPr>
          <c:dLbls>
            <c:dLbl>
              <c:idx val="0"/>
              <c:layout>
                <c:manualLayout>
                  <c:x val="-5.5695565989743824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5.2601367879202506E-2"/>
                  <c:y val="-4.6296296296296459E-3"/>
                </c:manualLayout>
              </c:layout>
              <c:showVal val="1"/>
            </c:dLbl>
            <c:dLbl>
              <c:idx val="2"/>
              <c:layout>
                <c:manualLayout>
                  <c:x val="-5.724266504501449E-2"/>
                  <c:y val="9.2592592592593941E-3"/>
                </c:manualLayout>
              </c:layout>
              <c:showVal val="1"/>
            </c:dLbl>
            <c:dLbl>
              <c:idx val="3"/>
              <c:layout>
                <c:manualLayout>
                  <c:x val="-5.4148466934473193E-2"/>
                  <c:y val="3.703703703703699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2064</c:v>
                </c:pt>
                <c:pt idx="1">
                  <c:v>1909</c:v>
                </c:pt>
                <c:pt idx="2">
                  <c:v>2199</c:v>
                </c:pt>
                <c:pt idx="3">
                  <c:v>2340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имплантации</c:v>
                </c:pt>
              </c:strCache>
            </c:strRef>
          </c:tx>
          <c:dLbls>
            <c:dLbl>
              <c:idx val="0"/>
              <c:layout>
                <c:manualLayout>
                  <c:x val="8.044902905525117E-2"/>
                  <c:y val="-1.3888888888888938E-2"/>
                </c:manualLayout>
              </c:layout>
              <c:showVal val="1"/>
            </c:dLbl>
            <c:dLbl>
              <c:idx val="1"/>
              <c:layout>
                <c:manualLayout>
                  <c:x val="8.5090448039886912E-2"/>
                  <c:y val="-2.7777777777777922E-2"/>
                </c:manualLayout>
              </c:layout>
              <c:showVal val="1"/>
            </c:dLbl>
            <c:dLbl>
              <c:idx val="2"/>
              <c:layout>
                <c:manualLayout>
                  <c:x val="8.0449150874074421E-2"/>
                  <c:y val="-2.7777777777777922E-2"/>
                </c:manualLayout>
              </c:layout>
              <c:showVal val="1"/>
            </c:dLbl>
            <c:dLbl>
              <c:idx val="3"/>
              <c:layout>
                <c:manualLayout>
                  <c:x val="7.4260754652991839E-2"/>
                  <c:y val="-2.777777777777783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1242</c:v>
                </c:pt>
                <c:pt idx="1">
                  <c:v>1341</c:v>
                </c:pt>
                <c:pt idx="2">
                  <c:v>1288</c:v>
                </c:pt>
                <c:pt idx="3">
                  <c:v>2746</c:v>
                </c:pt>
              </c:numCache>
            </c:numRef>
          </c:val>
        </c:ser>
        <c:ser>
          <c:idx val="3"/>
          <c:order val="3"/>
          <c:tx>
            <c:strRef>
              <c:f>Лист1!$B$1</c:f>
              <c:strCache>
                <c:ptCount val="1"/>
                <c:pt idx="0">
                  <c:v>пластика уздечки языка и губы</c:v>
                </c:pt>
              </c:strCache>
            </c:strRef>
          </c:tx>
          <c:dLbls>
            <c:dLbl>
              <c:idx val="0"/>
              <c:layout>
                <c:manualLayout>
                  <c:x val="-5.724266504501449E-2"/>
                  <c:y val="-9.2592592592592712E-2"/>
                </c:manualLayout>
              </c:layout>
              <c:showVal val="1"/>
            </c:dLbl>
            <c:dLbl>
              <c:idx val="1"/>
              <c:layout>
                <c:manualLayout>
                  <c:x val="-4.7960070713390521E-2"/>
                  <c:y val="-0.12962962962962937"/>
                </c:manualLayout>
              </c:layout>
              <c:showVal val="1"/>
            </c:dLbl>
            <c:dLbl>
              <c:idx val="2"/>
              <c:layout>
                <c:manualLayout>
                  <c:x val="-4.7960070713390521E-2"/>
                  <c:y val="-0.11111111111111106"/>
                </c:manualLayout>
              </c:layout>
              <c:showVal val="1"/>
            </c:dLbl>
            <c:dLbl>
              <c:idx val="3"/>
              <c:layout>
                <c:manualLayout>
                  <c:x val="-7.7354952763533094E-3"/>
                  <c:y val="-0.14814814814814831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1897</c:v>
                </c:pt>
                <c:pt idx="1">
                  <c:v>1849</c:v>
                </c:pt>
                <c:pt idx="2">
                  <c:v>1771</c:v>
                </c:pt>
                <c:pt idx="3">
                  <c:v>1723</c:v>
                </c:pt>
              </c:numCache>
            </c:numRef>
          </c:val>
        </c:ser>
        <c:shape val="cylinder"/>
        <c:axId val="122701696"/>
        <c:axId val="122703232"/>
        <c:axId val="0"/>
      </c:bar3DChart>
      <c:catAx>
        <c:axId val="122701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rebuchet MS" pitchFamily="34" charset="0"/>
              </a:defRPr>
            </a:pPr>
            <a:endParaRPr lang="ru-RU"/>
          </a:p>
        </c:txPr>
        <c:crossAx val="122703232"/>
        <c:crosses val="autoZero"/>
        <c:auto val="1"/>
        <c:lblAlgn val="ctr"/>
        <c:lblOffset val="100"/>
      </c:catAx>
      <c:valAx>
        <c:axId val="122703232"/>
        <c:scaling>
          <c:orientation val="minMax"/>
        </c:scaling>
        <c:delete val="1"/>
        <c:axPos val="l"/>
        <c:numFmt formatCode="General" sourceLinked="1"/>
        <c:tickLblPos val="none"/>
        <c:crossAx val="122701696"/>
        <c:crosses val="autoZero"/>
        <c:crossBetween val="between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4605989198081546"/>
          <c:y val="0.14643627879848423"/>
          <c:w val="0.24465751368756297"/>
          <c:h val="0.70712744240303582"/>
        </c:manualLayout>
      </c:layout>
      <c:txPr>
        <a:bodyPr/>
        <a:lstStyle/>
        <a:p>
          <a:pPr>
            <a:defRPr sz="1400">
              <a:latin typeface="Trebuchet MS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1.5675457736457676E-2"/>
                  <c:y val="-2.1367521367521368E-2"/>
                </c:manualLayout>
              </c:layout>
              <c:showVal val="1"/>
            </c:dLbl>
            <c:dLbl>
              <c:idx val="1"/>
              <c:layout>
                <c:manualLayout>
                  <c:x val="9.7486007020206739E-3"/>
                  <c:y val="-3.0626892792247132E-2"/>
                </c:manualLayout>
              </c:layout>
              <c:showVal val="1"/>
            </c:dLbl>
            <c:dLbl>
              <c:idx val="2"/>
              <c:layout>
                <c:manualLayout>
                  <c:x val="-2.2477152705309474E-2"/>
                  <c:y val="-2.9202167036812735E-2"/>
                </c:manualLayout>
              </c:layout>
              <c:showVal val="1"/>
            </c:dLbl>
            <c:dLbl>
              <c:idx val="3"/>
              <c:layout>
                <c:manualLayout>
                  <c:x val="-7.2289156626506021E-2"/>
                  <c:y val="3.846153846153846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rebuchet MS" pitchFamily="34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3698</c:v>
                </c:pt>
                <c:pt idx="1">
                  <c:v>3835</c:v>
                </c:pt>
                <c:pt idx="2">
                  <c:v>4533</c:v>
                </c:pt>
                <c:pt idx="3">
                  <c:v>5408</c:v>
                </c:pt>
              </c:numCache>
            </c:numRef>
          </c:val>
        </c:ser>
        <c:shape val="cylinder"/>
        <c:axId val="122807808"/>
        <c:axId val="122809344"/>
        <c:axId val="0"/>
      </c:bar3DChart>
      <c:catAx>
        <c:axId val="1228078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Trebuchet MS" pitchFamily="34" charset="0"/>
              </a:defRPr>
            </a:pPr>
            <a:endParaRPr lang="ru-RU"/>
          </a:p>
        </c:txPr>
        <c:crossAx val="122809344"/>
        <c:crosses val="autoZero"/>
        <c:auto val="1"/>
        <c:lblAlgn val="ctr"/>
        <c:lblOffset val="100"/>
      </c:catAx>
      <c:valAx>
        <c:axId val="122809344"/>
        <c:scaling>
          <c:orientation val="minMax"/>
        </c:scaling>
        <c:delete val="1"/>
        <c:axPos val="l"/>
        <c:numFmt formatCode="General" sourceLinked="1"/>
        <c:tickLblPos val="none"/>
        <c:crossAx val="1228078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взрослые</c:v>
                </c:pt>
              </c:strCache>
            </c:strRef>
          </c:tx>
          <c:dLbls>
            <c:dLbl>
              <c:idx val="0"/>
              <c:layout>
                <c:manualLayout>
                  <c:x val="-5.9675296182536405E-2"/>
                  <c:y val="-1.3888888888888871E-2"/>
                </c:manualLayout>
              </c:layout>
              <c:showVal val="1"/>
            </c:dLbl>
            <c:dLbl>
              <c:idx val="1"/>
              <c:layout>
                <c:manualLayout>
                  <c:x val="-6.8451075032909175E-2"/>
                  <c:y val="-4.6296296296296528E-3"/>
                </c:manualLayout>
              </c:layout>
              <c:showVal val="1"/>
            </c:dLbl>
            <c:dLbl>
              <c:idx val="2"/>
              <c:layout>
                <c:manualLayout>
                  <c:x val="-6.669591926283458E-2"/>
                  <c:y val="9.2592592592593281E-3"/>
                </c:manualLayout>
              </c:layout>
              <c:showVal val="1"/>
            </c:dLbl>
            <c:dLbl>
              <c:idx val="3"/>
              <c:layout>
                <c:manualLayout>
                  <c:x val="-5.792014041246149E-2"/>
                  <c:y val="3.703703703703705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943</c:v>
                </c:pt>
                <c:pt idx="1">
                  <c:v>837</c:v>
                </c:pt>
                <c:pt idx="2">
                  <c:v>1131</c:v>
                </c:pt>
                <c:pt idx="3">
                  <c:v>1702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</c:v>
                </c:pt>
              </c:strCache>
            </c:strRef>
          </c:tx>
          <c:dLbls>
            <c:dLbl>
              <c:idx val="0"/>
              <c:layout>
                <c:manualLayout>
                  <c:x val="7.0206230802984122E-3"/>
                  <c:y val="-0.27777777777777901"/>
                </c:manualLayout>
              </c:layout>
              <c:showVal val="1"/>
            </c:dLbl>
            <c:dLbl>
              <c:idx val="1"/>
              <c:layout>
                <c:manualLayout>
                  <c:x val="1.7551557700745943E-2"/>
                  <c:y val="-0.25"/>
                </c:manualLayout>
              </c:layout>
              <c:showVal val="1"/>
            </c:dLbl>
            <c:dLbl>
              <c:idx val="2"/>
              <c:layout>
                <c:manualLayout>
                  <c:x val="8.7757788503729228E-3"/>
                  <c:y val="-0.28240740740740738"/>
                </c:manualLayout>
              </c:layout>
              <c:showVal val="1"/>
            </c:dLbl>
            <c:dLbl>
              <c:idx val="3"/>
              <c:layout>
                <c:manualLayout>
                  <c:x val="1.0530934620447564E-2"/>
                  <c:y val="-0.30092592592592643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2755</c:v>
                </c:pt>
                <c:pt idx="1">
                  <c:v>2998</c:v>
                </c:pt>
                <c:pt idx="2">
                  <c:v>3402</c:v>
                </c:pt>
                <c:pt idx="3">
                  <c:v>3706</c:v>
                </c:pt>
              </c:numCache>
            </c:numRef>
          </c:val>
        </c:ser>
        <c:shape val="cylinder"/>
        <c:axId val="122847232"/>
        <c:axId val="122848768"/>
        <c:axId val="0"/>
      </c:bar3DChart>
      <c:catAx>
        <c:axId val="122847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Trebuchet MS" pitchFamily="34" charset="0"/>
              </a:defRPr>
            </a:pPr>
            <a:endParaRPr lang="ru-RU"/>
          </a:p>
        </c:txPr>
        <c:crossAx val="122848768"/>
        <c:crosses val="autoZero"/>
        <c:auto val="1"/>
        <c:lblAlgn val="ctr"/>
        <c:lblOffset val="100"/>
      </c:catAx>
      <c:valAx>
        <c:axId val="122848768"/>
        <c:scaling>
          <c:orientation val="minMax"/>
        </c:scaling>
        <c:delete val="1"/>
        <c:axPos val="l"/>
        <c:numFmt formatCode="General" sourceLinked="1"/>
        <c:tickLblPos val="none"/>
        <c:crossAx val="1228472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лиц, получивших протезы бесплатно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4.6296296296296441E-3"/>
                  <c:y val="-1.964223296616281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4</a:t>
                    </a:r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403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3.0864197530864283E-3"/>
                  <c:y val="-1.683619968528248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4</a:t>
                    </a:r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068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-2.0061728395061731E-2"/>
                  <c:y val="-1.4030166404401976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  <a:latin typeface="Trebuchet MS" pitchFamily="34" charset="0"/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43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602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-1.5432098765432112E-2"/>
                  <c:y val="-1.1224133123521534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rgbClr val="FF0000"/>
                        </a:solidFill>
                        <a:latin typeface="Trebuchet MS" pitchFamily="34" charset="0"/>
                      </a:defRPr>
                    </a:pPr>
                    <a:r>
                      <a:rPr lang="en-US" smtClean="0"/>
                      <a:t>34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979</a:t>
                    </a:r>
                    <a:endParaRPr lang="en-US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44403</c:v>
                </c:pt>
                <c:pt idx="1">
                  <c:v>41068</c:v>
                </c:pt>
                <c:pt idx="2">
                  <c:v>43602</c:v>
                </c:pt>
                <c:pt idx="3">
                  <c:v>34979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лиц, получивших протезы</c:v>
                </c:pt>
              </c:strCache>
            </c:strRef>
          </c:tx>
          <c:spPr>
            <a:solidFill>
              <a:srgbClr val="009900"/>
            </a:solidFill>
          </c:spPr>
          <c:dLbls>
            <c:dLbl>
              <c:idx val="0"/>
              <c:layout>
                <c:manualLayout>
                  <c:x val="0"/>
                  <c:y val="-1.122413312352158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en-US" smtClean="0"/>
                      <a:t>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927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9.2592592592593073E-3"/>
                  <c:y val="-1.683619968528243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en-US" smtClean="0"/>
                      <a:t>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466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9.2592592592593073E-3"/>
                  <c:y val="-1.6836199685282435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  <a:effectLst/>
                      </a:rPr>
                      <a:t>70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  <a:effectLst/>
                      </a:rPr>
                      <a:t> 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  <a:effectLst/>
                      </a:rPr>
                      <a:t>051</a:t>
                    </a:r>
                    <a:endParaRPr lang="en-US" b="1" dirty="0">
                      <a:solidFill>
                        <a:schemeClr val="tx1"/>
                      </a:solidFill>
                      <a:effectLst/>
                    </a:endParaRPr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2.4691358024691391E-2"/>
                  <c:y val="-1.9642232966162763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rgbClr val="FF0000"/>
                        </a:solidFill>
                        <a:latin typeface="Trebuchet MS" pitchFamily="34" charset="0"/>
                      </a:defRPr>
                    </a:pPr>
                    <a:r>
                      <a:rPr lang="en-US" dirty="0" smtClean="0"/>
                      <a:t>64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559</a:t>
                    </a:r>
                    <a:endParaRPr lang="en-US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69927</c:v>
                </c:pt>
                <c:pt idx="1">
                  <c:v>69466</c:v>
                </c:pt>
                <c:pt idx="2">
                  <c:v>70051</c:v>
                </c:pt>
                <c:pt idx="3">
                  <c:v>64559</c:v>
                </c:pt>
              </c:numCache>
            </c:numRef>
          </c:val>
        </c:ser>
        <c:shape val="cylinder"/>
        <c:axId val="122423552"/>
        <c:axId val="122454016"/>
        <c:axId val="122805312"/>
      </c:bar3DChart>
      <c:catAx>
        <c:axId val="1224235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Trebuchet MS" pitchFamily="34" charset="0"/>
              </a:defRPr>
            </a:pPr>
            <a:endParaRPr lang="ru-RU"/>
          </a:p>
        </c:txPr>
        <c:crossAx val="122454016"/>
        <c:crosses val="autoZero"/>
        <c:auto val="1"/>
        <c:lblAlgn val="ctr"/>
        <c:lblOffset val="100"/>
      </c:catAx>
      <c:valAx>
        <c:axId val="122454016"/>
        <c:scaling>
          <c:orientation val="minMax"/>
        </c:scaling>
        <c:delete val="1"/>
        <c:axPos val="l"/>
        <c:numFmt formatCode="General" sourceLinked="1"/>
        <c:tickLblPos val="none"/>
        <c:crossAx val="122423552"/>
        <c:crosses val="autoZero"/>
        <c:crossBetween val="between"/>
      </c:valAx>
      <c:serAx>
        <c:axId val="122805312"/>
        <c:scaling>
          <c:orientation val="minMax"/>
        </c:scaling>
        <c:delete val="1"/>
        <c:axPos val="b"/>
        <c:tickLblPos val="none"/>
        <c:crossAx val="122454016"/>
        <c:crosses val="autoZero"/>
      </c:serAx>
    </c:plotArea>
    <c:legend>
      <c:legendPos val="r"/>
      <c:layout>
        <c:manualLayout>
          <c:xMode val="edge"/>
          <c:yMode val="edge"/>
          <c:x val="0.69280937105084084"/>
          <c:y val="0.3030588856026647"/>
          <c:w val="0.25935112277631894"/>
          <c:h val="0.42194256160347893"/>
        </c:manualLayout>
      </c:layout>
      <c:txPr>
        <a:bodyPr/>
        <a:lstStyle/>
        <a:p>
          <a:pPr>
            <a:defRPr sz="1400">
              <a:latin typeface="Trebuchet MS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333399"/>
              </a:solidFill>
            </c:spPr>
          </c:dPt>
          <c:dPt>
            <c:idx val="1"/>
            <c:spPr>
              <a:solidFill>
                <a:srgbClr val="0099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3.0581039755351682E-3"/>
                  <c:y val="-8.333333333333336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388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7.6452599388379316E-3"/>
                  <c:y val="-1.66666666666667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503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7.6452599388379316E-3"/>
                  <c:y val="-3.750000000000000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721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1.0703363914373088E-2"/>
                  <c:y val="-2.916666666666670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740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1.9877675840978611E-2"/>
                  <c:y val="-2.500000000000000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110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dd/mm/yyyy</c:formatCode>
                <c:ptCount val="5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51388</c:v>
                </c:pt>
                <c:pt idx="1">
                  <c:v>42503</c:v>
                </c:pt>
                <c:pt idx="2">
                  <c:v>30721</c:v>
                </c:pt>
                <c:pt idx="3">
                  <c:v>34510</c:v>
                </c:pt>
                <c:pt idx="4">
                  <c:v>33110</c:v>
                </c:pt>
              </c:numCache>
            </c:numRef>
          </c:val>
        </c:ser>
        <c:dLbls>
          <c:showVal val="1"/>
        </c:dLbls>
        <c:shape val="cylinder"/>
        <c:axId val="122660736"/>
        <c:axId val="122662272"/>
        <c:axId val="0"/>
      </c:bar3DChart>
      <c:dateAx>
        <c:axId val="122660736"/>
        <c:scaling>
          <c:orientation val="minMax"/>
        </c:scaling>
        <c:axPos val="b"/>
        <c:numFmt formatCode="dd/mm/yyyy" sourceLinked="1"/>
        <c:majorTickMark val="none"/>
        <c:tickLblPos val="nextTo"/>
        <c:txPr>
          <a:bodyPr/>
          <a:lstStyle/>
          <a:p>
            <a:pPr>
              <a:defRPr sz="1400">
                <a:latin typeface="Trebuchet MS" pitchFamily="34" charset="0"/>
              </a:defRPr>
            </a:pPr>
            <a:endParaRPr lang="ru-RU"/>
          </a:p>
        </c:txPr>
        <c:crossAx val="122662272"/>
        <c:crosses val="autoZero"/>
        <c:auto val="1"/>
        <c:lblOffset val="100"/>
      </c:dateAx>
      <c:valAx>
        <c:axId val="122662272"/>
        <c:scaling>
          <c:orientation val="minMax"/>
        </c:scaling>
        <c:delete val="1"/>
        <c:axPos val="l"/>
        <c:numFmt formatCode="General" sourceLinked="1"/>
        <c:tickLblPos val="none"/>
        <c:crossAx val="1226607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подозрение на онкопатологию</c:v>
                </c:pt>
              </c:strCache>
            </c:strRef>
          </c:tx>
          <c:spPr>
            <a:ln w="41275">
              <a:solidFill>
                <a:srgbClr val="FFFF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9943019943020016E-2"/>
                  <c:y val="-0.14285714285714374"/>
                </c:manualLayout>
              </c:layout>
              <c:showVal val="1"/>
            </c:dLbl>
            <c:dLbl>
              <c:idx val="1"/>
              <c:layout>
                <c:manualLayout>
                  <c:x val="-2.2792022792022817E-2"/>
                  <c:y val="-0.17142857142857137"/>
                </c:manualLayout>
              </c:layout>
              <c:showVal val="1"/>
            </c:dLbl>
            <c:dLbl>
              <c:idx val="2"/>
              <c:layout>
                <c:manualLayout>
                  <c:x val="-3.4188034188034191E-2"/>
                  <c:y val="-0.13809523809523902"/>
                </c:manualLayout>
              </c:layout>
              <c:showVal val="1"/>
            </c:dLbl>
            <c:dLbl>
              <c:idx val="3"/>
              <c:layout>
                <c:manualLayout>
                  <c:x val="-3.7037037037037125E-2"/>
                  <c:y val="-0.1380952380952390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172</c:v>
                </c:pt>
                <c:pt idx="1">
                  <c:v>262</c:v>
                </c:pt>
                <c:pt idx="2">
                  <c:v>370</c:v>
                </c:pt>
                <c:pt idx="3">
                  <c:v>283</c:v>
                </c:pt>
                <c:pt idx="4">
                  <c:v>455</c:v>
                </c:pt>
                <c:pt idx="5">
                  <c:v>457</c:v>
                </c:pt>
                <c:pt idx="6">
                  <c:v>305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подтвержденные диагнозы</c:v>
                </c:pt>
              </c:strCache>
            </c:strRef>
          </c:tx>
          <c:spPr>
            <a:ln w="44450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8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49</c:v>
                </c:pt>
                <c:pt idx="1">
                  <c:v>81</c:v>
                </c:pt>
                <c:pt idx="2">
                  <c:v>105</c:v>
                </c:pt>
                <c:pt idx="3">
                  <c:v>114</c:v>
                </c:pt>
                <c:pt idx="4">
                  <c:v>194</c:v>
                </c:pt>
                <c:pt idx="5">
                  <c:v>96</c:v>
                </c:pt>
                <c:pt idx="6">
                  <c:v>90</c:v>
                </c:pt>
              </c:numCache>
            </c:numRef>
          </c:val>
        </c:ser>
        <c:marker val="1"/>
        <c:axId val="123419264"/>
        <c:axId val="123437440"/>
      </c:lineChart>
      <c:catAx>
        <c:axId val="123419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rebuchet MS" pitchFamily="34" charset="0"/>
              </a:defRPr>
            </a:pPr>
            <a:endParaRPr lang="ru-RU"/>
          </a:p>
        </c:txPr>
        <c:crossAx val="123437440"/>
        <c:crosses val="autoZero"/>
        <c:auto val="1"/>
        <c:lblAlgn val="ctr"/>
        <c:lblOffset val="100"/>
      </c:catAx>
      <c:valAx>
        <c:axId val="123437440"/>
        <c:scaling>
          <c:orientation val="minMax"/>
        </c:scaling>
        <c:delete val="1"/>
        <c:axPos val="l"/>
        <c:numFmt formatCode="General" sourceLinked="1"/>
        <c:tickLblPos val="none"/>
        <c:crossAx val="123419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84045584045664"/>
          <c:y val="0.17054818147731596"/>
          <c:w val="0.26561253561253562"/>
          <c:h val="0.57318935133108362"/>
        </c:manualLayout>
      </c:layout>
      <c:txPr>
        <a:bodyPr/>
        <a:lstStyle/>
        <a:p>
          <a:pPr>
            <a:defRPr sz="1400">
              <a:latin typeface="Trebuchet MS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0858123503792841"/>
          <c:y val="5.6603773584905662E-2"/>
        </c:manualLayout>
      </c:layout>
      <c:txPr>
        <a:bodyPr/>
        <a:lstStyle/>
        <a:p>
          <a:pPr>
            <a:defRPr sz="1600" b="1">
              <a:solidFill>
                <a:schemeClr val="accent4">
                  <a:lumMod val="75000"/>
                </a:schemeClr>
              </a:solidFill>
              <a:effectLst/>
              <a:latin typeface="Trebuchet MS" pitchFamily="34" charset="0"/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1578947368421059"/>
          <c:y val="0.18198113207547226"/>
          <c:w val="0.8649122807017533"/>
          <c:h val="0.6693474223740927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направлено на гистологическое исследование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0"/>
                  <c:y val="-4.2452830188679284E-2"/>
                </c:manualLayout>
              </c:layout>
              <c:showVal val="1"/>
            </c:dLbl>
            <c:dLbl>
              <c:idx val="1"/>
              <c:layout>
                <c:manualLayout>
                  <c:x val="2.197802197802199E-2"/>
                  <c:y val="-4.7169811320754707E-2"/>
                </c:manualLayout>
              </c:layout>
              <c:showVal val="1"/>
            </c:dLbl>
            <c:dLbl>
              <c:idx val="2"/>
              <c:layout>
                <c:manualLayout>
                  <c:x val="1.4652014652014652E-2"/>
                  <c:y val="-7.5471698113207586E-2"/>
                </c:manualLayout>
              </c:layout>
              <c:showVal val="1"/>
            </c:dLbl>
            <c:dLbl>
              <c:idx val="3"/>
              <c:layout>
                <c:manualLayout>
                  <c:x val="1.4652014652014652E-2"/>
                  <c:y val="-3.301886792452830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763</c:v>
                </c:pt>
                <c:pt idx="1">
                  <c:v>934</c:v>
                </c:pt>
                <c:pt idx="2">
                  <c:v>476</c:v>
                </c:pt>
                <c:pt idx="3">
                  <c:v>489</c:v>
                </c:pt>
              </c:numCache>
            </c:numRef>
          </c:val>
        </c:ser>
        <c:shape val="cylinder"/>
        <c:axId val="123562624"/>
        <c:axId val="123584896"/>
        <c:axId val="0"/>
      </c:bar3DChart>
      <c:catAx>
        <c:axId val="123562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rebuchet MS" pitchFamily="34" charset="0"/>
              </a:defRPr>
            </a:pPr>
            <a:endParaRPr lang="ru-RU"/>
          </a:p>
        </c:txPr>
        <c:crossAx val="123584896"/>
        <c:crosses val="autoZero"/>
        <c:auto val="1"/>
        <c:lblAlgn val="ctr"/>
        <c:lblOffset val="100"/>
      </c:catAx>
      <c:valAx>
        <c:axId val="123584896"/>
        <c:scaling>
          <c:orientation val="minMax"/>
        </c:scaling>
        <c:delete val="1"/>
        <c:axPos val="l"/>
        <c:numFmt formatCode="General" sourceLinked="1"/>
        <c:tickLblPos val="none"/>
        <c:crossAx val="1235626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>
                <a:latin typeface="Trebuchet MS" pitchFamily="34" charset="0"/>
              </a:defRPr>
            </a:pPr>
            <a:r>
              <a:rPr lang="ru-RU" sz="2000" dirty="0" smtClean="0">
                <a:latin typeface="Trebuchet MS" pitchFamily="34" charset="0"/>
              </a:rPr>
              <a:t>Принято пациентов</a:t>
            </a:r>
            <a:endParaRPr lang="ru-RU" sz="2000" dirty="0">
              <a:latin typeface="Trebuchet MS" pitchFamily="34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3.0864197530864296E-3"/>
                  <c:y val="-2.8060332808804031E-2"/>
                </c:manualLayout>
              </c:layout>
              <c:showVal val="1"/>
            </c:dLbl>
            <c:dLbl>
              <c:idx val="1"/>
              <c:layout>
                <c:manualLayout>
                  <c:x val="1.2345679012345713E-2"/>
                  <c:y val="-3.6478432651445201E-2"/>
                </c:manualLayout>
              </c:layout>
              <c:showVal val="1"/>
            </c:dLbl>
            <c:dLbl>
              <c:idx val="2"/>
              <c:layout>
                <c:manualLayout>
                  <c:x val="1.0802469135802514E-2"/>
                  <c:y val="-4.7702565774966739E-2"/>
                </c:manualLayout>
              </c:layout>
              <c:showVal val="1"/>
            </c:dLbl>
            <c:dLbl>
              <c:idx val="3"/>
              <c:layout>
                <c:manualLayout>
                  <c:x val="2.7777777777777936E-2"/>
                  <c:y val="-3.3672399370564841E-2"/>
                </c:manualLayout>
              </c:layout>
              <c:showVal val="1"/>
            </c:dLbl>
            <c:dLbl>
              <c:idx val="4"/>
              <c:layout>
                <c:manualLayout>
                  <c:x val="1.6975308641975363E-2"/>
                  <c:y val="-3.086636608968441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249</c:v>
                </c:pt>
                <c:pt idx="1">
                  <c:v>278</c:v>
                </c:pt>
                <c:pt idx="2">
                  <c:v>214</c:v>
                </c:pt>
                <c:pt idx="3">
                  <c:v>321</c:v>
                </c:pt>
                <c:pt idx="4">
                  <c:v>370</c:v>
                </c:pt>
              </c:numCache>
            </c:numRef>
          </c:val>
        </c:ser>
        <c:shape val="cylinder"/>
        <c:axId val="123550336"/>
        <c:axId val="123019648"/>
        <c:axId val="0"/>
      </c:bar3DChart>
      <c:catAx>
        <c:axId val="1235503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Trebuchet MS" pitchFamily="34" charset="0"/>
              </a:defRPr>
            </a:pPr>
            <a:endParaRPr lang="ru-RU"/>
          </a:p>
        </c:txPr>
        <c:crossAx val="123019648"/>
        <c:crosses val="autoZero"/>
        <c:auto val="1"/>
        <c:lblAlgn val="ctr"/>
        <c:lblOffset val="100"/>
      </c:catAx>
      <c:valAx>
        <c:axId val="123019648"/>
        <c:scaling>
          <c:orientation val="minMax"/>
        </c:scaling>
        <c:delete val="1"/>
        <c:axPos val="l"/>
        <c:numFmt formatCode="General" sourceLinked="1"/>
        <c:tickLblPos val="none"/>
        <c:crossAx val="1235503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Лист1!$A$2:$A$10</c:f>
              <c:strCache>
                <c:ptCount val="8"/>
                <c:pt idx="0">
                  <c:v>Красный плоский лишай</c:v>
                </c:pt>
                <c:pt idx="1">
                  <c:v>Лейкоплакия</c:v>
                </c:pt>
                <c:pt idx="2">
                  <c:v>ВПЧ-поражения</c:v>
                </c:pt>
                <c:pt idx="3">
                  <c:v>Синдром жжения</c:v>
                </c:pt>
                <c:pt idx="4">
                  <c:v>Кандидоз</c:v>
                </c:pt>
                <c:pt idx="5">
                  <c:v>Другие заболевания</c:v>
                </c:pt>
                <c:pt idx="6">
                  <c:v>Объемные процессы (злокачесвтенные новообразования)</c:v>
                </c:pt>
                <c:pt idx="7">
                  <c:v>Доброкачесвтенные заболевания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Заболевания выявленные в СОСП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5922912259179271E-2"/>
                  <c:y val="-9.7154194308388727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Trebuchet MS" pitchFamily="34" charset="0"/>
                      </a:rPr>
                      <a:t>К</a:t>
                    </a:r>
                    <a:r>
                      <a:rPr lang="ru-RU" dirty="0"/>
                      <a:t>расный плоский лишай</a:t>
                    </a:r>
                  </a:p>
                  <a:p>
                    <a:r>
                      <a:rPr lang="ru-RU" dirty="0"/>
                      <a:t> </a:t>
                    </a:r>
                    <a:r>
                      <a:rPr lang="ru-RU" dirty="0" smtClean="0"/>
                      <a:t>20,5%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1.5897583549274147E-2"/>
                  <c:y val="-5.302374604749209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Trebuchet MS" pitchFamily="34" charset="0"/>
                      </a:rPr>
                      <a:t>Л</a:t>
                    </a:r>
                    <a:r>
                      <a:rPr lang="ru-RU" dirty="0"/>
                      <a:t>ейкоплакия</a:t>
                    </a:r>
                  </a:p>
                  <a:p>
                    <a:r>
                      <a:rPr lang="ru-RU" dirty="0"/>
                      <a:t> </a:t>
                    </a:r>
                    <a:r>
                      <a:rPr lang="ru-RU" dirty="0" smtClean="0"/>
                      <a:t>12,9%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2.0747342989121797E-2"/>
                  <c:y val="2.09316551966438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err="1">
                        <a:latin typeface="Trebuchet MS" pitchFamily="34" charset="0"/>
                      </a:rPr>
                      <a:t>В</a:t>
                    </a:r>
                    <a:r>
                      <a:rPr lang="ru-RU" dirty="0" err="1"/>
                      <a:t>ПЧ-поражения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10,1%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7.1202466941234929E-2"/>
                  <c:y val="-2.1887077107487662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Trebuchet MS" pitchFamily="34" charset="0"/>
                      </a:rPr>
                      <a:t>С</a:t>
                    </a:r>
                    <a:r>
                      <a:rPr lang="ru-RU" dirty="0"/>
                      <a:t>индром жжения </a:t>
                    </a:r>
                    <a:r>
                      <a:rPr lang="ru-RU" dirty="0" smtClean="0"/>
                      <a:t>20%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3.2092238470191263E-2"/>
                  <c:y val="-1.129388717714633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err="1">
                        <a:latin typeface="Trebuchet MS" pitchFamily="34" charset="0"/>
                      </a:rPr>
                      <a:t>К</a:t>
                    </a:r>
                    <a:r>
                      <a:rPr lang="ru-RU" dirty="0" err="1"/>
                      <a:t>андидозный</a:t>
                    </a:r>
                    <a:r>
                      <a:rPr lang="ru-RU" baseline="0" dirty="0"/>
                      <a:t> стоматит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12,9%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-2.5481933995134601E-2"/>
                  <c:y val="-4.841403682807396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Trebuchet MS" pitchFamily="34" charset="0"/>
                      </a:rPr>
                      <a:t>Д</a:t>
                    </a:r>
                    <a:r>
                      <a:rPr lang="ru-RU" dirty="0"/>
                      <a:t>ругие заболевания </a:t>
                    </a:r>
                    <a:r>
                      <a:rPr lang="ru-RU" dirty="0" smtClean="0"/>
                      <a:t>10,2%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6"/>
              <c:layout>
                <c:manualLayout>
                  <c:x val="-4.6291534702836333E-2"/>
                  <c:y val="4.9436625539918108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Trebuchet MS" pitchFamily="34" charset="0"/>
                      </a:rPr>
                      <a:t>О</a:t>
                    </a:r>
                    <a:r>
                      <a:rPr lang="ru-RU" dirty="0"/>
                      <a:t>бъемные процессы (злокачественные новообразования) </a:t>
                    </a:r>
                    <a:r>
                      <a:rPr lang="ru-RU" dirty="0" smtClean="0"/>
                      <a:t>5,9%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7"/>
              <c:layout>
                <c:manualLayout>
                  <c:x val="-6.5392294713160992E-2"/>
                  <c:y val="-7.8432043820609535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rebuchet MS" pitchFamily="34" charset="0"/>
                      </a:rPr>
                      <a:t>Доброкачественные </a:t>
                    </a:r>
                    <a:r>
                      <a:rPr lang="ru-RU" sz="1400" dirty="0">
                        <a:latin typeface="Trebuchet MS" pitchFamily="34" charset="0"/>
                      </a:rPr>
                      <a:t>новообразования </a:t>
                    </a:r>
                    <a:r>
                      <a:rPr lang="ru-RU" sz="1400" dirty="0" smtClean="0">
                        <a:latin typeface="Trebuchet MS" pitchFamily="34" charset="0"/>
                      </a:rPr>
                      <a:t>20%</a:t>
                    </a:r>
                    <a:endParaRPr lang="ru-RU" sz="1400" dirty="0">
                      <a:latin typeface="Trebuchet MS" pitchFamily="34" charset="0"/>
                    </a:endParaRP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400">
                    <a:latin typeface="Trebuchet MS" pitchFamily="34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Лист1!$A$2:$A$10</c:f>
              <c:strCache>
                <c:ptCount val="8"/>
                <c:pt idx="0">
                  <c:v>Красный плоский лишай</c:v>
                </c:pt>
                <c:pt idx="1">
                  <c:v>Лейкоплакия</c:v>
                </c:pt>
                <c:pt idx="2">
                  <c:v>ВПЧ-поражения</c:v>
                </c:pt>
                <c:pt idx="3">
                  <c:v>Синдром жжения</c:v>
                </c:pt>
                <c:pt idx="4">
                  <c:v>Кандидоз</c:v>
                </c:pt>
                <c:pt idx="5">
                  <c:v>Другие заболевания</c:v>
                </c:pt>
                <c:pt idx="6">
                  <c:v>Объемные процессы (злокачесвтенные новообразования)</c:v>
                </c:pt>
                <c:pt idx="7">
                  <c:v>Доброкачесвтенные заболевания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0.15800000000000058</c:v>
                </c:pt>
                <c:pt idx="1">
                  <c:v>0.10800000000000012</c:v>
                </c:pt>
                <c:pt idx="2">
                  <c:v>9.3000000000000208E-2</c:v>
                </c:pt>
                <c:pt idx="3">
                  <c:v>0.17200000000000001</c:v>
                </c:pt>
                <c:pt idx="4">
                  <c:v>6.1000000000000013E-2</c:v>
                </c:pt>
                <c:pt idx="5">
                  <c:v>0.12200000000000009</c:v>
                </c:pt>
                <c:pt idx="6">
                  <c:v>8.3000000000000046E-2</c:v>
                </c:pt>
                <c:pt idx="7">
                  <c:v>0.20300000000000001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Val val="1"/>
            <c:showCatName val="1"/>
            <c:showLeaderLines val="1"/>
          </c:dLbls>
          <c:cat>
            <c:strRef>
              <c:f>Лист1!$A$2:$A$10</c:f>
              <c:strCache>
                <c:ptCount val="8"/>
                <c:pt idx="0">
                  <c:v>Красный плоский лишай</c:v>
                </c:pt>
                <c:pt idx="1">
                  <c:v>Лейкоплакия</c:v>
                </c:pt>
                <c:pt idx="2">
                  <c:v>ВПЧ-поражения</c:v>
                </c:pt>
                <c:pt idx="3">
                  <c:v>Синдром жжения</c:v>
                </c:pt>
                <c:pt idx="4">
                  <c:v>Кандидоз</c:v>
                </c:pt>
                <c:pt idx="5">
                  <c:v>Другие заболевания</c:v>
                </c:pt>
                <c:pt idx="6">
                  <c:v>Объемные процессы (злокачесвтенные новообразования)</c:v>
                </c:pt>
                <c:pt idx="7">
                  <c:v>Доброкачесвтенные заболевания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1.2867697093418881E-2"/>
          <c:y val="3.9469630721979697E-2"/>
          <c:w val="0.83333418392145231"/>
          <c:h val="0.5885796022036176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вторая</c:v>
                </c:pt>
              </c:strCache>
            </c:strRef>
          </c:tx>
          <c:dLbls>
            <c:dLbl>
              <c:idx val="0"/>
              <c:layout>
                <c:manualLayout>
                  <c:x val="-4.4159544159544172E-2"/>
                  <c:y val="1.8895779731746883E-2"/>
                </c:manualLayout>
              </c:layout>
              <c:showVal val="1"/>
            </c:dLbl>
            <c:dLbl>
              <c:idx val="1"/>
              <c:layout>
                <c:manualLayout>
                  <c:x val="-2.5641025641025699E-2"/>
                  <c:y val="1.1809862332341799E-2"/>
                </c:manualLayout>
              </c:layout>
              <c:showVal val="1"/>
            </c:dLbl>
            <c:dLbl>
              <c:idx val="2"/>
              <c:layout>
                <c:manualLayout>
                  <c:x val="-2.706552706552709E-2"/>
                  <c:y val="-4.72394493293672E-3"/>
                </c:manualLayout>
              </c:layout>
              <c:showVal val="1"/>
            </c:dLbl>
            <c:dLbl>
              <c:idx val="3"/>
              <c:layout>
                <c:manualLayout>
                  <c:x val="-3.418803418803424E-2"/>
                  <c:y val="9.4478898658734867E-3"/>
                </c:manualLayout>
              </c:layout>
              <c:showVal val="1"/>
            </c:dLbl>
            <c:dLbl>
              <c:idx val="4"/>
              <c:layout>
                <c:manualLayout>
                  <c:x val="-3.7037037037037056E-2"/>
                  <c:y val="4.3302328319728295E-17"/>
                </c:manualLayout>
              </c:layout>
              <c:showVal val="1"/>
            </c:dLbl>
            <c:dLbl>
              <c:idx val="5"/>
              <c:layout>
                <c:manualLayout>
                  <c:x val="-3.5612535612535613E-2"/>
                  <c:y val="-2.598169713115198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терапевт</c:v>
                </c:pt>
                <c:pt idx="1">
                  <c:v>хирург</c:v>
                </c:pt>
                <c:pt idx="2">
                  <c:v>ортопед</c:v>
                </c:pt>
                <c:pt idx="3">
                  <c:v>ортодонт</c:v>
                </c:pt>
                <c:pt idx="4">
                  <c:v>детский стоматолог</c:v>
                </c:pt>
                <c:pt idx="5">
                  <c:v>стоматолог общей практики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165</c:v>
                </c:pt>
                <c:pt idx="1">
                  <c:v>39</c:v>
                </c:pt>
                <c:pt idx="2">
                  <c:v>56</c:v>
                </c:pt>
                <c:pt idx="3">
                  <c:v>19</c:v>
                </c:pt>
                <c:pt idx="4">
                  <c:v>37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первая</c:v>
                </c:pt>
              </c:strCache>
            </c:strRef>
          </c:tx>
          <c:spPr>
            <a:solidFill>
              <a:srgbClr val="009900"/>
            </a:solidFill>
          </c:spPr>
          <c:dLbls>
            <c:dLbl>
              <c:idx val="0"/>
              <c:layout>
                <c:manualLayout>
                  <c:x val="4.385964912280701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4.3859649122807015E-2"/>
                  <c:y val="-2.36197246646836E-3"/>
                </c:manualLayout>
              </c:layout>
              <c:showVal val="1"/>
            </c:dLbl>
            <c:dLbl>
              <c:idx val="2"/>
              <c:layout>
                <c:manualLayout>
                  <c:x val="5.1169590643274851E-2"/>
                  <c:y val="4.72394493293672E-3"/>
                </c:manualLayout>
              </c:layout>
              <c:showVal val="1"/>
            </c:dLbl>
            <c:dLbl>
              <c:idx val="3"/>
              <c:layout>
                <c:manualLayout>
                  <c:x val="3.8011695906432795E-2"/>
                  <c:y val="2.36197246646836E-3"/>
                </c:manualLayout>
              </c:layout>
              <c:showVal val="1"/>
            </c:dLbl>
            <c:dLbl>
              <c:idx val="4"/>
              <c:layout>
                <c:manualLayout>
                  <c:x val="5.2631578947368432E-2"/>
                  <c:y val="-2.36197246646836E-3"/>
                </c:manualLayout>
              </c:layout>
              <c:showVal val="1"/>
            </c:dLbl>
            <c:dLbl>
              <c:idx val="5"/>
              <c:layout>
                <c:manualLayout>
                  <c:x val="4.8245614035087717E-2"/>
                  <c:y val="9.4478898658734468E-3"/>
                </c:manualLayout>
              </c:layout>
              <c:showVal val="1"/>
            </c:dLbl>
            <c:dLbl>
              <c:idx val="6"/>
              <c:layout>
                <c:manualLayout>
                  <c:x val="4.0973147587320805E-2"/>
                  <c:y val="7.0859173994050808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терапевт</c:v>
                </c:pt>
                <c:pt idx="1">
                  <c:v>хирург</c:v>
                </c:pt>
                <c:pt idx="2">
                  <c:v>ортопед</c:v>
                </c:pt>
                <c:pt idx="3">
                  <c:v>ортодонт</c:v>
                </c:pt>
                <c:pt idx="4">
                  <c:v>детский стоматолог</c:v>
                </c:pt>
                <c:pt idx="5">
                  <c:v>стоматолог общей практики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57</c:v>
                </c:pt>
                <c:pt idx="1">
                  <c:v>9</c:v>
                </c:pt>
                <c:pt idx="2">
                  <c:v>20</c:v>
                </c:pt>
                <c:pt idx="3">
                  <c:v>3</c:v>
                </c:pt>
                <c:pt idx="4">
                  <c:v>15</c:v>
                </c:pt>
                <c:pt idx="5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высшая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-3.9586109428629147E-2"/>
                  <c:y val="-3.3067614530557038E-2"/>
                </c:manualLayout>
              </c:layout>
              <c:showVal val="1"/>
            </c:dLbl>
            <c:dLbl>
              <c:idx val="1"/>
              <c:layout>
                <c:manualLayout>
                  <c:x val="-2.7777777777777964E-2"/>
                  <c:y val="-1.6533807265278585E-2"/>
                </c:manualLayout>
              </c:layout>
              <c:showVal val="1"/>
            </c:dLbl>
            <c:dLbl>
              <c:idx val="2"/>
              <c:layout>
                <c:manualLayout>
                  <c:x val="-3.2163742690058485E-2"/>
                  <c:y val="-1.1809862332341799E-2"/>
                </c:manualLayout>
              </c:layout>
              <c:showVal val="1"/>
            </c:dLbl>
            <c:dLbl>
              <c:idx val="3"/>
              <c:layout>
                <c:manualLayout>
                  <c:x val="-3.2163742690058485E-2"/>
                  <c:y val="-3.0705642064088681E-2"/>
                </c:manualLayout>
              </c:layout>
              <c:showVal val="1"/>
            </c:dLbl>
            <c:dLbl>
              <c:idx val="4"/>
              <c:layout>
                <c:manualLayout>
                  <c:x val="-3.5087719298245612E-2"/>
                  <c:y val="4.72394493293672E-3"/>
                </c:manualLayout>
              </c:layout>
              <c:showVal val="1"/>
            </c:dLbl>
            <c:dLbl>
              <c:idx val="5"/>
              <c:layout>
                <c:manualLayout>
                  <c:x val="-3.9548646162819411E-2"/>
                  <c:y val="-2.1257752198215251E-2"/>
                </c:manualLayout>
              </c:layout>
              <c:showVal val="1"/>
            </c:dLbl>
            <c:dLbl>
              <c:idx val="6"/>
              <c:layout>
                <c:manualLayout>
                  <c:x val="-4.5321637426900811E-2"/>
                  <c:y val="-3.070564206408868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терапевт</c:v>
                </c:pt>
                <c:pt idx="1">
                  <c:v>хирург</c:v>
                </c:pt>
                <c:pt idx="2">
                  <c:v>ортопед</c:v>
                </c:pt>
                <c:pt idx="3">
                  <c:v>ортодонт</c:v>
                </c:pt>
                <c:pt idx="4">
                  <c:v>детский стоматолог</c:v>
                </c:pt>
                <c:pt idx="5">
                  <c:v>стоматолог общей практики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17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</c:ser>
        <c:shape val="cylinder"/>
        <c:axId val="67780608"/>
        <c:axId val="67782144"/>
        <c:axId val="0"/>
      </c:bar3DChart>
      <c:catAx>
        <c:axId val="67780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rebuchet MS" pitchFamily="34" charset="0"/>
              </a:defRPr>
            </a:pPr>
            <a:endParaRPr lang="ru-RU"/>
          </a:p>
        </c:txPr>
        <c:crossAx val="67782144"/>
        <c:crosses val="autoZero"/>
        <c:auto val="1"/>
        <c:lblAlgn val="ctr"/>
        <c:lblOffset val="100"/>
      </c:catAx>
      <c:valAx>
        <c:axId val="67782144"/>
        <c:scaling>
          <c:orientation val="minMax"/>
        </c:scaling>
        <c:delete val="1"/>
        <c:axPos val="l"/>
        <c:numFmt formatCode="0%" sourceLinked="1"/>
        <c:tickLblPos val="none"/>
        <c:crossAx val="67780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74856989030212"/>
          <c:y val="0.33798598513408284"/>
          <c:w val="0.1213226645280451"/>
          <c:h val="0.257003431449293"/>
        </c:manualLayout>
      </c:layout>
      <c:txPr>
        <a:bodyPr/>
        <a:lstStyle/>
        <a:p>
          <a:pPr>
            <a:defRPr sz="1600">
              <a:latin typeface="Trebuchet MS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стоматолог-терапевт</c:v>
                </c:pt>
              </c:strCache>
            </c:strRef>
          </c:tx>
          <c:dLbls>
            <c:dLbl>
              <c:idx val="0"/>
              <c:layout>
                <c:manualLayout>
                  <c:x val="-4.2393207196336664E-2"/>
                  <c:y val="-4.9681490788973416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45241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стоматолог-хирург</c:v>
                </c:pt>
              </c:strCache>
            </c:strRef>
          </c:tx>
          <c:dLbls>
            <c:dLbl>
              <c:idx val="0"/>
              <c:layout>
                <c:manualLayout>
                  <c:x val="-3.6112855687538942E-2"/>
                  <c:y val="-1.98725963155893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49554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стоматолог-ортопед</c:v>
                </c:pt>
              </c:strCache>
            </c:strRef>
          </c:tx>
          <c:dLbls>
            <c:dLbl>
              <c:idx val="0"/>
              <c:layout>
                <c:manualLayout>
                  <c:x val="-1.0990831495346524E-2"/>
                  <c:y val="-3.229296901283269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53982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ортодонт</c:v>
                </c:pt>
              </c:strCache>
            </c:strRef>
          </c:tx>
          <c:dLbls>
            <c:dLbl>
              <c:idx val="0"/>
              <c:layout>
                <c:manualLayout>
                  <c:x val="9.4207127102970047E-3"/>
                  <c:y val="-2.4840745394486808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73241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стоматолог детский</c:v>
                </c:pt>
              </c:strCache>
            </c:strRef>
          </c:tx>
          <c:dLbls>
            <c:dLbl>
              <c:idx val="0"/>
              <c:layout>
                <c:manualLayout>
                  <c:x val="2.6691895714441173E-2"/>
                  <c:y val="-1.490444723669206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44528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стоматолог общей практики</c:v>
                </c:pt>
              </c:strCache>
            </c:strRef>
          </c:tx>
          <c:dLbls>
            <c:dLbl>
              <c:idx val="0"/>
              <c:layout>
                <c:manualLayout>
                  <c:x val="3.1402375700990082E-2"/>
                  <c:y val="-1.73885217761406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35753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в среднем у стоматологов</c:v>
                </c:pt>
              </c:strCache>
            </c:strRef>
          </c:tx>
          <c:dLbls>
            <c:dLbl>
              <c:idx val="0"/>
              <c:layout>
                <c:manualLayout>
                  <c:x val="1.413106906544552E-2"/>
                  <c:y val="-4.9681490788973416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50383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зубной врач</c:v>
                </c:pt>
              </c:strCache>
            </c:strRef>
          </c:tx>
          <c:dLbls>
            <c:dLbl>
              <c:idx val="0"/>
              <c:layout>
                <c:manualLayout>
                  <c:x val="3.1402375700990328E-3"/>
                  <c:y val="-2.4840745394486686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31919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зубной техник</c:v>
                </c:pt>
              </c:strCache>
            </c:strRef>
          </c:tx>
          <c:dLbls>
            <c:dLbl>
              <c:idx val="0"/>
              <c:layout>
                <c:manualLayout>
                  <c:x val="2.0411544205643551E-2"/>
                  <c:y val="-2.980889447338404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34532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гигиенист стоматологический</c:v>
                </c:pt>
              </c:strCache>
            </c:strRef>
          </c:tx>
          <c:dLbls>
            <c:dLbl>
              <c:idx val="0"/>
              <c:layout>
                <c:manualLayout>
                  <c:x val="4.553344476643556E-2"/>
                  <c:y val="-1.490444723669202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Лист1!$K$2</c:f>
              <c:numCache>
                <c:formatCode>General</c:formatCode>
                <c:ptCount val="1"/>
                <c:pt idx="0">
                  <c:v>30407</c:v>
                </c:pt>
              </c:numCache>
            </c:numRef>
          </c:val>
        </c:ser>
        <c:shape val="cylinder"/>
        <c:axId val="72858240"/>
        <c:axId val="72864128"/>
        <c:axId val="0"/>
      </c:bar3DChart>
      <c:catAx>
        <c:axId val="72858240"/>
        <c:scaling>
          <c:orientation val="minMax"/>
        </c:scaling>
        <c:axPos val="b"/>
        <c:numFmt formatCode="General" sourceLinked="1"/>
        <c:tickLblPos val="nextTo"/>
        <c:crossAx val="72864128"/>
        <c:crosses val="autoZero"/>
        <c:auto val="1"/>
        <c:lblAlgn val="ctr"/>
        <c:lblOffset val="100"/>
      </c:catAx>
      <c:valAx>
        <c:axId val="72864128"/>
        <c:scaling>
          <c:orientation val="minMax"/>
        </c:scaling>
        <c:delete val="1"/>
        <c:axPos val="l"/>
        <c:numFmt formatCode="General" sourceLinked="1"/>
        <c:tickLblPos val="none"/>
        <c:crossAx val="728582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8.9064043254547559E-2"/>
          <c:y val="5.2351590564011403E-2"/>
          <c:w val="0.85069870232851963"/>
          <c:h val="0.778369586614179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5 лет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1"/>
              <c:layout>
                <c:manualLayout>
                  <c:x val="8.3549553437504941E-3"/>
                  <c:y val="-1.881272451209125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установки импортного производства</c:v>
                </c:pt>
                <c:pt idx="1">
                  <c:v>установки  отечественного производства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276</c:v>
                </c:pt>
                <c:pt idx="1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5-10 лет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2.5064866031251468E-2"/>
                  <c:y val="-4.7031811280228422E-3"/>
                </c:manualLayout>
              </c:layout>
              <c:showVal val="1"/>
            </c:dLbl>
            <c:dLbl>
              <c:idx val="1"/>
              <c:layout>
                <c:manualLayout>
                  <c:x val="8.3549553437504941E-3"/>
                  <c:y val="-1.410954338406836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установки импортного производства</c:v>
                </c:pt>
                <c:pt idx="1">
                  <c:v>установки  отечественного производства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260</c:v>
                </c:pt>
                <c:pt idx="1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свыше 10 лет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>
                <c:manualLayout>
                  <c:x val="4.7344746947919493E-2"/>
                  <c:y val="2.3515905640114089E-3"/>
                </c:manualLayout>
              </c:layout>
              <c:showVal val="1"/>
            </c:dLbl>
            <c:dLbl>
              <c:idx val="1"/>
              <c:layout>
                <c:manualLayout>
                  <c:x val="2.2279880916668052E-2"/>
                  <c:y val="-1.410954338406844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установки импортного производства</c:v>
                </c:pt>
                <c:pt idx="1">
                  <c:v>установки  отечественного производства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255</c:v>
                </c:pt>
                <c:pt idx="1">
                  <c:v>36</c:v>
                </c:pt>
              </c:numCache>
            </c:numRef>
          </c:val>
        </c:ser>
        <c:shape val="cylinder"/>
        <c:axId val="73074560"/>
        <c:axId val="73076096"/>
        <c:axId val="0"/>
      </c:bar3DChart>
      <c:catAx>
        <c:axId val="73074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300" baseline="0"/>
            </a:pPr>
            <a:endParaRPr lang="ru-RU"/>
          </a:p>
        </c:txPr>
        <c:crossAx val="73076096"/>
        <c:crosses val="autoZero"/>
        <c:auto val="1"/>
        <c:lblAlgn val="ctr"/>
        <c:lblOffset val="100"/>
      </c:catAx>
      <c:valAx>
        <c:axId val="73076096"/>
        <c:scaling>
          <c:orientation val="minMax"/>
        </c:scaling>
        <c:delete val="1"/>
        <c:axPos val="l"/>
        <c:numFmt formatCode="General" sourceLinked="1"/>
        <c:tickLblPos val="none"/>
        <c:crossAx val="73074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974141303566413"/>
          <c:y val="0.15467262896715167"/>
          <c:w val="0.35025858696433992"/>
          <c:h val="0.2264048439062329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771929824561403E-3"/>
          <c:y val="2.673959538800362E-2"/>
          <c:w val="0.73752624671916012"/>
          <c:h val="0.8879448257064555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стоматологи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8.3333333333333343E-2"/>
                  <c:y val="7.292616924000983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386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410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7.0175438596491224E-2"/>
                  <c:y val="-6.563355231600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005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577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0175438596491224E-2"/>
                  <c:y val="2.43087230800032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274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205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6.1403508771929773E-2"/>
                  <c:y val="-9.480402001201285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662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019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2386410</c:v>
                </c:pt>
                <c:pt idx="1">
                  <c:v>2005577</c:v>
                </c:pt>
                <c:pt idx="2">
                  <c:v>2274205</c:v>
                </c:pt>
                <c:pt idx="3">
                  <c:v>1662019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зубные врачи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9.210526315789512E-2"/>
                  <c:y val="1.45852338480019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428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129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7.0175438596491224E-2"/>
                  <c:y val="7.292616924000982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296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095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0175438596491224E-2"/>
                  <c:y val="-1.70161061560022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152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911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6.725146198830409E-2"/>
                  <c:y val="2.430872308000327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895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548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1428129</c:v>
                </c:pt>
                <c:pt idx="1">
                  <c:v>1296095</c:v>
                </c:pt>
                <c:pt idx="2">
                  <c:v>1152911</c:v>
                </c:pt>
                <c:pt idx="3">
                  <c:v>895548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гигиенисты стоматологические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-4.9707602339181575E-2"/>
                  <c:y val="-5.34791907760070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844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4.2397660818713857E-2"/>
                  <c:y val="-5.34791907760070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866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3.3625730994152045E-2"/>
                  <c:y val="-5.59100630840074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239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8.771929824561403E-3"/>
                  <c:y val="-6.5633552316008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rebuchet MS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44844</c:v>
                </c:pt>
                <c:pt idx="1">
                  <c:v>48866</c:v>
                </c:pt>
                <c:pt idx="2">
                  <c:v>78239</c:v>
                </c:pt>
                <c:pt idx="3">
                  <c:v>59694</c:v>
                </c:pt>
              </c:numCache>
            </c:numRef>
          </c:val>
        </c:ser>
        <c:shape val="cylinder"/>
        <c:axId val="114906624"/>
        <c:axId val="114908160"/>
        <c:axId val="0"/>
      </c:bar3DChart>
      <c:catAx>
        <c:axId val="114906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Trebuchet MS" pitchFamily="34" charset="0"/>
              </a:defRPr>
            </a:pPr>
            <a:endParaRPr lang="ru-RU"/>
          </a:p>
        </c:txPr>
        <c:crossAx val="114908160"/>
        <c:crosses val="autoZero"/>
        <c:auto val="1"/>
        <c:lblAlgn val="ctr"/>
        <c:lblOffset val="100"/>
      </c:catAx>
      <c:valAx>
        <c:axId val="114908160"/>
        <c:scaling>
          <c:orientation val="minMax"/>
        </c:scaling>
        <c:delete val="1"/>
        <c:axPos val="l"/>
        <c:numFmt formatCode="0%" sourceLinked="1"/>
        <c:tickLblPos val="none"/>
        <c:crossAx val="114906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360811806419092"/>
          <c:y val="0.27591549139413812"/>
          <c:w val="0.23761995211124942"/>
          <c:h val="0.38010459258771556"/>
        </c:manualLayout>
      </c:layout>
      <c:txPr>
        <a:bodyPr/>
        <a:lstStyle/>
        <a:p>
          <a:pPr>
            <a:defRPr sz="1600">
              <a:latin typeface="Trebuchet MS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7289740956293547E-3"/>
          <c:y val="8.6646716892030753E-3"/>
          <c:w val="0.43411708953047645"/>
          <c:h val="0.8163803629263599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dLbl>
              <c:idx val="0"/>
              <c:layout>
                <c:manualLayout>
                  <c:x val="-2.6086956521739157E-2"/>
                  <c:y val="7.400555760371132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130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987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1.7391304347826087E-2"/>
                  <c:y val="-1.72679634408660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086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959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931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258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1130987</c:v>
                </c:pt>
                <c:pt idx="1">
                  <c:v>1086959</c:v>
                </c:pt>
                <c:pt idx="2">
                  <c:v>931258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взрослые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219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551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2.753623188405797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418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396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159420289855072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686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003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2219551</c:v>
                </c:pt>
                <c:pt idx="1">
                  <c:v>2418396</c:v>
                </c:pt>
                <c:pt idx="2">
                  <c:v>1686003</c:v>
                </c:pt>
              </c:numCache>
            </c:numRef>
          </c:val>
        </c:ser>
        <c:shape val="cylinder"/>
        <c:axId val="115330048"/>
        <c:axId val="115342336"/>
        <c:axId val="115666432"/>
      </c:bar3DChart>
      <c:catAx>
        <c:axId val="115330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rebuchet MS" pitchFamily="34" charset="0"/>
              </a:defRPr>
            </a:pPr>
            <a:endParaRPr lang="ru-RU"/>
          </a:p>
        </c:txPr>
        <c:crossAx val="115342336"/>
        <c:crosses val="autoZero"/>
        <c:auto val="1"/>
        <c:lblAlgn val="ctr"/>
        <c:lblOffset val="100"/>
      </c:catAx>
      <c:valAx>
        <c:axId val="115342336"/>
        <c:scaling>
          <c:orientation val="minMax"/>
        </c:scaling>
        <c:delete val="1"/>
        <c:axPos val="l"/>
        <c:numFmt formatCode="General" sourceLinked="1"/>
        <c:tickLblPos val="none"/>
        <c:crossAx val="115330048"/>
        <c:crosses val="autoZero"/>
        <c:crossBetween val="between"/>
      </c:valAx>
      <c:serAx>
        <c:axId val="1156664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rebuchet MS" pitchFamily="34" charset="0"/>
              </a:defRPr>
            </a:pPr>
            <a:endParaRPr lang="ru-RU"/>
          </a:p>
        </c:txPr>
        <c:crossAx val="115342336"/>
        <c:crosses val="autoZero"/>
      </c:serAx>
    </c:plotArea>
    <c:legend>
      <c:legendPos val="r"/>
      <c:layout>
        <c:manualLayout>
          <c:xMode val="edge"/>
          <c:yMode val="edge"/>
          <c:x val="0.59839016318612348"/>
          <c:y val="6.9666229107998218E-2"/>
          <c:w val="0.13938012096314037"/>
          <c:h val="0.17543823527240945"/>
        </c:manualLayout>
      </c:layout>
      <c:txPr>
        <a:bodyPr/>
        <a:lstStyle/>
        <a:p>
          <a:pPr>
            <a:defRPr sz="1400">
              <a:latin typeface="Trebuchet MS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взрослые</c:v>
                </c:pt>
              </c:strCache>
            </c:strRef>
          </c:tx>
          <c:dLbls>
            <c:dLbl>
              <c:idx val="0"/>
              <c:layout>
                <c:manualLayout>
                  <c:x val="-0.11111111111111112"/>
                  <c:y val="-3.378378378378380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544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0802469135802475"/>
                  <c:y val="-4.72972972972973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718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9.8439535335860875E-2"/>
                  <c:y val="1.01351351351351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126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814544</c:v>
                </c:pt>
                <c:pt idx="1">
                  <c:v>886718</c:v>
                </c:pt>
                <c:pt idx="2">
                  <c:v>719126</c:v>
                </c:pt>
              </c:numCache>
            </c:numRef>
          </c:val>
        </c:ser>
        <c:ser>
          <c:idx val="2"/>
          <c:order val="2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dLbl>
              <c:idx val="0"/>
              <c:layout>
                <c:manualLayout>
                  <c:x val="-6.7901234567901314E-2"/>
                  <c:y val="-0.1722972972972976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442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273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9.2592592592592778E-3"/>
                  <c:y val="-0.18581081081081091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416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900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4.6296296296296349E-2"/>
                  <c:y val="-0.18581081081081091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424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222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442273</c:v>
                </c:pt>
                <c:pt idx="1">
                  <c:v>416900</c:v>
                </c:pt>
                <c:pt idx="2">
                  <c:v>424222</c:v>
                </c:pt>
              </c:numCache>
            </c:numRef>
          </c:val>
        </c:ser>
        <c:shape val="cylinder"/>
        <c:axId val="116589696"/>
        <c:axId val="116591232"/>
        <c:axId val="0"/>
      </c:bar3DChart>
      <c:catAx>
        <c:axId val="116589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rebuchet MS" pitchFamily="34" charset="0"/>
              </a:defRPr>
            </a:pPr>
            <a:endParaRPr lang="ru-RU"/>
          </a:p>
        </c:txPr>
        <c:crossAx val="116591232"/>
        <c:crosses val="autoZero"/>
        <c:auto val="1"/>
        <c:lblAlgn val="ctr"/>
        <c:lblOffset val="100"/>
      </c:catAx>
      <c:valAx>
        <c:axId val="116591232"/>
        <c:scaling>
          <c:orientation val="minMax"/>
        </c:scaling>
        <c:delete val="1"/>
        <c:axPos val="l"/>
        <c:numFmt formatCode="General" sourceLinked="1"/>
        <c:tickLblPos val="none"/>
        <c:crossAx val="1165896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6714066084160581"/>
          <c:y val="0.2286440368414967"/>
        </c:manualLayout>
      </c:layout>
      <c:txPr>
        <a:bodyPr/>
        <a:lstStyle/>
        <a:p>
          <a:pPr>
            <a:defRPr sz="1800"/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8812819817406209E-2"/>
          <c:y val="0.24635184736580271"/>
          <c:w val="0.5380208980047988"/>
          <c:h val="0.753648152634202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explosion val="25"/>
          <c:dPt>
            <c:idx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0380620102039972"/>
                  <c:y val="4.5679225861479822E-2"/>
                </c:manualLayout>
              </c:layout>
              <c:showVal val="1"/>
            </c:dLbl>
            <c:dLbl>
              <c:idx val="2"/>
              <c:layout>
                <c:manualLayout>
                  <c:x val="1.3995891796336408E-2"/>
                  <c:y val="-5.402417298002873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rebuchet MS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посещения в рамках законченного случая</c:v>
                </c:pt>
                <c:pt idx="1">
                  <c:v>посещения в рамках незаконченного случая</c:v>
                </c:pt>
                <c:pt idx="2">
                  <c:v>профилактические и диспансерные осмотры</c:v>
                </c:pt>
                <c:pt idx="3">
                  <c:v>неотложная помощь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82.2</c:v>
                </c:pt>
                <c:pt idx="1">
                  <c:v>1.4</c:v>
                </c:pt>
                <c:pt idx="2">
                  <c:v>14</c:v>
                </c:pt>
                <c:pt idx="3">
                  <c:v>2.5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042534489631851"/>
          <c:y val="0"/>
          <c:w val="0.37957465510368288"/>
          <c:h val="0.91959797838123736"/>
        </c:manualLayout>
      </c:layout>
      <c:txPr>
        <a:bodyPr/>
        <a:lstStyle/>
        <a:p>
          <a:pPr>
            <a:defRPr sz="1400">
              <a:latin typeface="Trebuchet MS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0.67857</cdr:x>
      <cdr:y>0.55586</cdr:y>
    </cdr:from>
    <cdr:to>
      <cdr:x>0.96345</cdr:x>
      <cdr:y>0.61219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5488632" y="2841848"/>
          <a:ext cx="2304269" cy="28799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ln>
              <a:solidFill>
                <a:srgbClr val="FF0000"/>
              </a:solidFill>
            </a:ln>
            <a:noFill/>
          </a:endParaRPr>
        </a:p>
      </cdr:txBody>
    </cdr:sp>
  </cdr:relSizeAnchor>
  <cdr:relSizeAnchor xmlns:cdr="http://schemas.openxmlformats.org/drawingml/2006/chartDrawing">
    <cdr:from>
      <cdr:x>0.34884</cdr:x>
      <cdr:y>0.30248</cdr:y>
    </cdr:from>
    <cdr:to>
      <cdr:x>0.48237</cdr:x>
      <cdr:y>0.37372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821632" y="1546448"/>
          <a:ext cx="1080066" cy="36424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ru-RU" dirty="0">
            <a:ln>
              <a:solidFill>
                <a:srgbClr val="FF0000"/>
              </a:solidFill>
            </a:ln>
            <a:noFill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0.74561</cdr:x>
      <cdr:y>0.68551</cdr:y>
    </cdr:from>
    <cdr:to>
      <cdr:x>0.99123</cdr:x>
      <cdr:y>0.91887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77000" y="3581400"/>
          <a:ext cx="2133600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990033"/>
              </a:solidFill>
              <a:latin typeface="Trebuchet MS" pitchFamily="34" charset="0"/>
            </a:rPr>
            <a:t>2,6 млн. посещений 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990033"/>
              </a:solidFill>
              <a:latin typeface="Trebuchet MS" pitchFamily="34" charset="0"/>
            </a:rPr>
            <a:t>в год</a:t>
          </a:r>
          <a:endParaRPr lang="ru-RU" sz="2000" b="1" dirty="0">
            <a:solidFill>
              <a:srgbClr val="990033"/>
            </a:solidFill>
            <a:latin typeface="Trebuchet MS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0.16522</cdr:x>
      <cdr:y>0.02313</cdr:y>
    </cdr:from>
    <cdr:to>
      <cdr:x>0.3913</cdr:x>
      <cdr:y>0.08233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7800" y="119062"/>
          <a:ext cx="1981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rgbClr val="FF0000"/>
              </a:solidFill>
              <a:latin typeface="Trebuchet MS" pitchFamily="34" charset="0"/>
            </a:rPr>
            <a:t>в</a:t>
          </a:r>
          <a:r>
            <a:rPr lang="ru-RU" sz="1400" b="1" dirty="0" smtClean="0">
              <a:solidFill>
                <a:srgbClr val="FF0000"/>
              </a:solidFill>
              <a:latin typeface="Trebuchet MS" pitchFamily="34" charset="0"/>
            </a:rPr>
            <a:t>сего посещений</a:t>
          </a:r>
          <a:endParaRPr lang="ru-RU" sz="1400" b="1" dirty="0">
            <a:solidFill>
              <a:srgbClr val="FF0000"/>
            </a:solidFill>
            <a:latin typeface="Trebuchet MS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0.14583</cdr:x>
      <cdr:y>0</cdr:y>
    </cdr:from>
    <cdr:to>
      <cdr:x>0.9375</cdr:x>
      <cdr:y>0.08108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0"/>
          <a:ext cx="2895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rgbClr val="FF0000"/>
              </a:solidFill>
              <a:latin typeface="Trebuchet MS" pitchFamily="34" charset="0"/>
            </a:rPr>
            <a:t>и</a:t>
          </a:r>
          <a:r>
            <a:rPr lang="ru-RU" sz="1400" b="1" dirty="0" smtClean="0">
              <a:solidFill>
                <a:srgbClr val="FF0000"/>
              </a:solidFill>
              <a:latin typeface="Trebuchet MS" pitchFamily="34" charset="0"/>
            </a:rPr>
            <a:t>з них первичных посещений</a:t>
          </a:r>
          <a:endParaRPr lang="ru-RU" sz="1400" b="1" dirty="0">
            <a:solidFill>
              <a:srgbClr val="FF0000"/>
            </a:solidFill>
            <a:latin typeface="Trebuchet MS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0.27928</cdr:x>
      <cdr:y>0.0625</cdr:y>
    </cdr:from>
    <cdr:to>
      <cdr:x>0.67568</cdr:x>
      <cdr:y>0.1875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2200" y="152400"/>
          <a:ext cx="3352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C00000"/>
              </a:solidFill>
              <a:latin typeface="Trebuchet MS" pitchFamily="34" charset="0"/>
            </a:rPr>
            <a:t>Вылечено постоянных зубов</a:t>
          </a:r>
          <a:endParaRPr lang="ru-RU" sz="1600" b="1" dirty="0">
            <a:solidFill>
              <a:srgbClr val="C00000"/>
            </a:solidFill>
            <a:latin typeface="Trebuchet MS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0.2973</cdr:x>
      <cdr:y>0</cdr:y>
    </cdr:from>
    <cdr:to>
      <cdr:x>0.6937</cdr:x>
      <cdr:y>0.125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4600" y="0"/>
          <a:ext cx="3352831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C00000"/>
              </a:solidFill>
              <a:latin typeface="Trebuchet MS" pitchFamily="34" charset="0"/>
            </a:rPr>
            <a:t>Удалено постоянных зубов</a:t>
          </a:r>
          <a:endParaRPr lang="ru-RU" sz="1600" b="1" dirty="0">
            <a:solidFill>
              <a:srgbClr val="C00000"/>
            </a:solidFill>
            <a:latin typeface="Trebuchet MS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0.10843</cdr:x>
      <cdr:y>0</cdr:y>
    </cdr:from>
    <cdr:to>
      <cdr:x>0.8701</cdr:x>
      <cdr:y>0.13947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0"/>
          <a:ext cx="4817258" cy="414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Trebuchet MS" pitchFamily="34" charset="0"/>
            </a:rPr>
            <a:t>Число лиц, прошедших </a:t>
          </a:r>
          <a:r>
            <a:rPr lang="ru-RU" sz="1400" b="1" dirty="0" err="1" smtClean="0">
              <a:solidFill>
                <a:schemeClr val="accent6">
                  <a:lumMod val="50000"/>
                </a:schemeClr>
              </a:solidFill>
              <a:latin typeface="Trebuchet MS" pitchFamily="34" charset="0"/>
            </a:rPr>
            <a:t>ортодонтическое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Trebuchet MS" pitchFamily="34" charset="0"/>
            </a:rPr>
            <a:t> лечение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Trebuchet MS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0.6789</cdr:x>
      <cdr:y>0.225</cdr:y>
    </cdr:from>
    <cdr:to>
      <cdr:x>0.77982</cdr:x>
      <cdr:y>0.325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5638800" y="685800"/>
          <a:ext cx="838200" cy="3048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25C71-90FD-41F4-80DF-21D259585FFF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4AF3A-E9CB-4A3A-9D43-6FFB113A5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AF3A-E9CB-4A3A-9D43-6FFB113A5CDA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4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AF3A-E9CB-4A3A-9D43-6FFB113A5CD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C937-CD66-4C19-8D34-9751DDE066F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C937-CD66-4C19-8D34-9751DDE066F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sz="140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AF3A-E9CB-4A3A-9D43-6FFB113A5CD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AF3A-E9CB-4A3A-9D43-6FFB113A5CD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AF3A-E9CB-4A3A-9D43-6FFB113A5CD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C937-CD66-4C19-8D34-9751DDE066F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C937-CD66-4C19-8D34-9751DDE066F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AF3A-E9CB-4A3A-9D43-6FFB113A5CD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AF3A-E9CB-4A3A-9D43-6FFB113A5CD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AF3A-E9CB-4A3A-9D43-6FFB113A5CDA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C937-CD66-4C19-8D34-9751DDE066F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aseline="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AF3A-E9CB-4A3A-9D43-6FFB113A5CD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AF3A-E9CB-4A3A-9D43-6FFB113A5CD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AF3A-E9CB-4A3A-9D43-6FFB113A5CD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AF3A-E9CB-4A3A-9D43-6FFB113A5CD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AF3A-E9CB-4A3A-9D43-6FFB113A5CD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AF3A-E9CB-4A3A-9D43-6FFB113A5CD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ru-RU" sz="130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C937-CD66-4C19-8D34-9751DDE066F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AF3A-E9CB-4A3A-9D43-6FFB113A5CDA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sz="14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C937-CD66-4C19-8D34-9751DDE066FD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AF3A-E9CB-4A3A-9D43-6FFB113A5CDA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AF3A-E9CB-4A3A-9D43-6FFB113A5CDA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AF3A-E9CB-4A3A-9D43-6FFB113A5CDA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sz="140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AF3A-E9CB-4A3A-9D43-6FFB113A5CD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AF3A-E9CB-4A3A-9D43-6FFB113A5CD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AF3A-E9CB-4A3A-9D43-6FFB113A5CD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C937-CD66-4C19-8D34-9751DDE066F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BC937-CD66-4C19-8D34-9751DDE066F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AF3A-E9CB-4A3A-9D43-6FFB113A5CD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image" Target="../media/image3.jpeg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image" Target="../media/image3.jpeg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chart" Target="../charts/char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399"/>
            <a:ext cx="7772400" cy="30489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Итоги работы стоматологической службы Свердловской области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за 2017 год.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Проблемы, пути развития.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172200" cy="2971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Главный стоматолог 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Свердловской области,</a:t>
            </a:r>
            <a:r>
              <a:rPr lang="ru-RU" sz="2800" dirty="0" smtClean="0">
                <a:solidFill>
                  <a:srgbClr val="333399"/>
                </a:solidFill>
              </a:rPr>
              <a:t/>
            </a:r>
            <a:br>
              <a:rPr lang="ru-RU" sz="2800" dirty="0" smtClean="0">
                <a:solidFill>
                  <a:srgbClr val="333399"/>
                </a:solidFill>
              </a:rPr>
            </a:br>
            <a:r>
              <a:rPr lang="ru-RU" sz="2800" b="1" dirty="0" smtClean="0">
                <a:solidFill>
                  <a:srgbClr val="333399"/>
                </a:solidFill>
              </a:rPr>
              <a:t>Харитонова Марина Павловна</a:t>
            </a:r>
          </a:p>
          <a:p>
            <a:endParaRPr lang="ru-RU" sz="2800" b="1" dirty="0" smtClean="0">
              <a:solidFill>
                <a:srgbClr val="333399"/>
              </a:solidFill>
            </a:endParaRPr>
          </a:p>
          <a:p>
            <a:endParaRPr lang="ru-RU" sz="2800" b="1" dirty="0" smtClean="0">
              <a:solidFill>
                <a:srgbClr val="333399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Екатеринбург, 2018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1481138"/>
          <a:ext cx="8763000" cy="514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rebuchet MS" pitchFamily="34" charset="0"/>
              </a:rPr>
              <a:t>Количество посещений специалистов стоматологического профиля взрослым </a:t>
            </a:r>
            <a:br>
              <a:rPr lang="ru-RU" sz="2800" dirty="0" smtClean="0">
                <a:latin typeface="Trebuchet MS" pitchFamily="34" charset="0"/>
              </a:rPr>
            </a:br>
            <a:r>
              <a:rPr lang="ru-RU" sz="2800" dirty="0" smtClean="0">
                <a:latin typeface="Trebuchet MS" pitchFamily="34" charset="0"/>
              </a:rPr>
              <a:t>и детским населением</a:t>
            </a:r>
            <a:endParaRPr lang="ru-RU" sz="2800" dirty="0">
              <a:latin typeface="Trebuchet MS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876800" y="2971800"/>
          <a:ext cx="4114800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4038600" y="1600200"/>
          <a:ext cx="4896544" cy="499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оказания стоматологической помощи </a:t>
            </a:r>
          </a:p>
          <a:p>
            <a:pPr algn="ctr">
              <a:buNone/>
              <a:defRPr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 рамках Территориальной программы ОМС </a:t>
            </a:r>
          </a:p>
          <a:p>
            <a:pPr algn="ctr">
              <a:buNone/>
              <a:defRPr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по КСГ (в %)</a:t>
            </a:r>
            <a:endParaRPr lang="ru-RU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2400" y="1600200"/>
          <a:ext cx="416388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46482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33"/>
                </a:solidFill>
                <a:latin typeface="Trebuchet MS" pitchFamily="34" charset="0"/>
              </a:rPr>
              <a:t>2,04 млн. посещений </a:t>
            </a:r>
          </a:p>
          <a:p>
            <a:pPr algn="ctr"/>
            <a:r>
              <a:rPr lang="ru-RU" sz="2000" b="1" dirty="0" smtClean="0">
                <a:solidFill>
                  <a:srgbClr val="990033"/>
                </a:solidFill>
                <a:latin typeface="Trebuchet MS" pitchFamily="34" charset="0"/>
              </a:rPr>
              <a:t>в год</a:t>
            </a:r>
            <a:endParaRPr lang="ru-RU" sz="2000" b="1" dirty="0">
              <a:solidFill>
                <a:srgbClr val="990033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2860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Сравнительный анализ работы учреждений Свердловской области по оказанию стоматологической помощи в рамках ОМС</a:t>
            </a:r>
            <a:endParaRPr lang="ru-RU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7" y="1844823"/>
          <a:ext cx="8352928" cy="4536504"/>
        </p:xfrm>
        <a:graphic>
          <a:graphicData uri="http://schemas.openxmlformats.org/drawingml/2006/table">
            <a:tbl>
              <a:tblPr/>
              <a:tblGrid>
                <a:gridCol w="2776864"/>
                <a:gridCol w="1327634"/>
                <a:gridCol w="1416144"/>
                <a:gridCol w="1327634"/>
                <a:gridCol w="1504652"/>
              </a:tblGrid>
              <a:tr h="12357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369" marR="9369" marT="9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>
                            <a:alpha val="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ед. измерения</a:t>
                      </a:r>
                    </a:p>
                  </a:txBody>
                  <a:tcPr marL="9369" marR="9369" marT="9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>
                            <a:alpha val="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2016 </a:t>
                      </a:r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года</a:t>
                      </a:r>
                    </a:p>
                  </a:txBody>
                  <a:tcPr marL="9369" marR="9369" marT="9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>
                            <a:alpha val="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2017 года</a:t>
                      </a:r>
                    </a:p>
                    <a:p>
                      <a:endParaRPr lang="ru-RU" dirty="0"/>
                    </a:p>
                  </a:txBody>
                  <a:tcPr marL="9369" marR="9369" marT="9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>
                            <a:alpha val="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Изменения </a:t>
                      </a:r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2017 </a:t>
                      </a:r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год / </a:t>
                      </a:r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2016 </a:t>
                      </a:r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год, %</a:t>
                      </a:r>
                    </a:p>
                  </a:txBody>
                  <a:tcPr marL="9369" marR="9369" marT="9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>
                            <a:alpha val="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020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Количество </a:t>
                      </a:r>
                      <a:r>
                        <a:rPr lang="ru-RU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посещений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369" marR="9369" marT="9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>
                            <a:alpha val="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посещение</a:t>
                      </a:r>
                      <a:endParaRPr lang="ru-RU" sz="16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369" marR="9369" marT="9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>
                            <a:alpha val="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2 372 177</a:t>
                      </a:r>
                      <a:endParaRPr lang="ru-RU" dirty="0"/>
                    </a:p>
                  </a:txBody>
                  <a:tcPr marL="9369" marR="9369" marT="9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>
                            <a:alpha val="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2 045 752</a:t>
                      </a:r>
                      <a:endParaRPr lang="ru-RU" dirty="0"/>
                    </a:p>
                  </a:txBody>
                  <a:tcPr marL="9369" marR="9369" marT="9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>
                            <a:alpha val="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86,2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369" marR="9369" marT="9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>
                            <a:alpha val="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203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Количество УЕТ</a:t>
                      </a:r>
                    </a:p>
                  </a:txBody>
                  <a:tcPr marL="9369" marR="9369" marT="9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>
                            <a:alpha val="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УЕТ</a:t>
                      </a:r>
                    </a:p>
                  </a:txBody>
                  <a:tcPr marL="9369" marR="9369" marT="9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>
                            <a:alpha val="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11 844 478</a:t>
                      </a:r>
                      <a:endParaRPr lang="ru-RU" dirty="0"/>
                    </a:p>
                  </a:txBody>
                  <a:tcPr marL="9369" marR="9369" marT="9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>
                            <a:alpha val="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12 713 470</a:t>
                      </a:r>
                      <a:endParaRPr lang="ru-RU" dirty="0"/>
                    </a:p>
                  </a:txBody>
                  <a:tcPr marL="9369" marR="9369" marT="9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>
                            <a:alpha val="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107,3</a:t>
                      </a:r>
                      <a:endParaRPr lang="ru-RU" sz="2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369" marR="9369" marT="9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>
                            <a:alpha val="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0763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Производительность труда </a:t>
                      </a:r>
                    </a:p>
                  </a:txBody>
                  <a:tcPr marL="9369" marR="9369" marT="9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>
                            <a:alpha val="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УЕТ</a:t>
                      </a:r>
                      <a:r>
                        <a:rPr lang="ru-RU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посещение</a:t>
                      </a:r>
                      <a:endParaRPr lang="ru-RU" sz="16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369" marR="9369" marT="9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>
                            <a:alpha val="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5,0</a:t>
                      </a:r>
                      <a:endParaRPr lang="ru-RU" dirty="0"/>
                    </a:p>
                  </a:txBody>
                  <a:tcPr marL="9369" marR="9369" marT="9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>
                            <a:alpha val="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6,3</a:t>
                      </a:r>
                      <a:endParaRPr lang="ru-RU" dirty="0"/>
                    </a:p>
                  </a:txBody>
                  <a:tcPr marL="9369" marR="9369" marT="9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>
                            <a:alpha val="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126,0</a:t>
                      </a:r>
                      <a:endParaRPr lang="ru-RU" sz="2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369" marR="9369" marT="9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>
                            <a:alpha val="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3962400" cy="270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Лечебно-профилактическая </a:t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деятельность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/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/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ru-RU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Вылечено зубов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29200" y="1397000"/>
          <a:ext cx="3886200" cy="27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6" descr="https://im1-tub-ru.yandex.net/i?id=426e1022e3689bca66dc2f85214cfc03&amp;n=33&amp;h=215&amp;w=2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228600"/>
            <a:ext cx="1372076" cy="1372076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457200" y="4191000"/>
          <a:ext cx="8458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Овал 8"/>
          <p:cNvSpPr/>
          <p:nvPr/>
        </p:nvSpPr>
        <p:spPr>
          <a:xfrm>
            <a:off x="5943600" y="4724400"/>
            <a:ext cx="1371600" cy="304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3962400" cy="270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Лечебно-профилактическая </a:t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деятельность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/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/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ru-RU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Удалено зубов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29200" y="1397000"/>
          <a:ext cx="3886200" cy="27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6" descr="https://im1-tub-ru.yandex.net/i?id=426e1022e3689bca66dc2f85214cfc03&amp;n=33&amp;h=215&amp;w=2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228600"/>
            <a:ext cx="1372076" cy="1372076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457200" y="4343400"/>
          <a:ext cx="8458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4343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Санировано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962400" y="2590800"/>
          <a:ext cx="5105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395536" y="1400175"/>
          <a:ext cx="8208912" cy="217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611560" y="3429000"/>
          <a:ext cx="82089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56784" cy="785024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Оперативная активность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381000" y="914400"/>
          <a:ext cx="6324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1042988" y="3933825"/>
          <a:ext cx="72358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512511" cy="648072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Ортодонтия</a:t>
            </a:r>
            <a:endParaRPr lang="ru-RU" sz="2800" dirty="0"/>
          </a:p>
        </p:txBody>
      </p:sp>
      <p:pic>
        <p:nvPicPr>
          <p:cNvPr id="29698" name="Picture 2" descr="http://dentalcenter32.ru/wp-content/uploads/2015/12/keramicheskie_breket-sistem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048000"/>
            <a:ext cx="2857500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rebuchet MS" pitchFamily="34" charset="0"/>
              </a:rPr>
              <a:t>Ортопедия</a:t>
            </a:r>
            <a:endParaRPr lang="ru-RU" sz="3200" dirty="0">
              <a:latin typeface="Trebuchet MS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3657600"/>
          <a:ext cx="8305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rebuchet MS" pitchFamily="34" charset="0"/>
              </a:rPr>
              <a:t>Льготное зубопротезирование</a:t>
            </a:r>
            <a:br>
              <a:rPr lang="ru-RU" sz="2800" dirty="0" smtClean="0">
                <a:latin typeface="Trebuchet MS" pitchFamily="34" charset="0"/>
              </a:rPr>
            </a:br>
            <a:r>
              <a:rPr lang="ru-RU" sz="2800" dirty="0" smtClean="0">
                <a:latin typeface="Trebuchet MS" pitchFamily="34" charset="0"/>
              </a:rPr>
              <a:t/>
            </a:r>
            <a:br>
              <a:rPr lang="ru-RU" sz="2800" dirty="0" smtClean="0">
                <a:latin typeface="Trebuchet MS" pitchFamily="34" charset="0"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оказаны услуги по изготовлению и ремонту зубных протезов</a:t>
            </a:r>
            <a:endParaRPr lang="ru-RU" sz="2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8600" y="1828800"/>
          <a:ext cx="8762999" cy="1628426"/>
        </p:xfrm>
        <a:graphic>
          <a:graphicData uri="http://schemas.openxmlformats.org/drawingml/2006/table">
            <a:tbl>
              <a:tblPr/>
              <a:tblGrid>
                <a:gridCol w="690927"/>
                <a:gridCol w="690927"/>
                <a:gridCol w="790334"/>
                <a:gridCol w="690927"/>
                <a:gridCol w="690927"/>
                <a:gridCol w="790334"/>
                <a:gridCol w="690927"/>
                <a:gridCol w="690927"/>
                <a:gridCol w="790334"/>
                <a:gridCol w="690927"/>
                <a:gridCol w="765174"/>
                <a:gridCol w="790334"/>
              </a:tblGrid>
              <a:tr h="74670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Общее число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льготников, получивших протезы</a:t>
                      </a:r>
                      <a:endParaRPr lang="ru-RU" sz="1050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Ветераны труда (ст.11)</a:t>
                      </a:r>
                      <a:endParaRPr lang="ru-RU" sz="1050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Труженики тыла (ст.9)</a:t>
                      </a:r>
                      <a:endParaRPr lang="ru-RU" sz="1050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Реабилитированные (ст.2)</a:t>
                      </a:r>
                      <a:endParaRPr lang="ru-RU" sz="1050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2017</a:t>
                      </a:r>
                      <a:endParaRPr lang="ru-RU" sz="1050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2016</a:t>
                      </a:r>
                      <a:endParaRPr lang="ru-RU" sz="1050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динамика</a:t>
                      </a:r>
                      <a:endParaRPr lang="ru-RU" sz="1050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2017</a:t>
                      </a:r>
                      <a:endParaRPr lang="ru-RU" sz="1050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2016</a:t>
                      </a:r>
                      <a:endParaRPr lang="ru-RU" sz="1050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динамика</a:t>
                      </a:r>
                      <a:endParaRPr lang="ru-RU" sz="1050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2017</a:t>
                      </a:r>
                      <a:endParaRPr lang="ru-RU" sz="1050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2016</a:t>
                      </a:r>
                      <a:endParaRPr lang="ru-RU" sz="1050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динамика</a:t>
                      </a:r>
                      <a:endParaRPr lang="ru-RU" sz="1050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2017</a:t>
                      </a:r>
                      <a:endParaRPr lang="ru-RU" sz="1050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2016</a:t>
                      </a:r>
                      <a:endParaRPr lang="ru-RU" sz="1050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динамика</a:t>
                      </a:r>
                      <a:endParaRPr lang="ru-RU" sz="1050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+mn-lt"/>
                          <a:ea typeface="Times New Roman"/>
                        </a:rPr>
                        <a:t>34979</a:t>
                      </a:r>
                      <a:endParaRPr lang="ru-RU" sz="1050" b="1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+mn-lt"/>
                          <a:ea typeface="Times New Roman"/>
                        </a:rPr>
                        <a:t>43602</a:t>
                      </a:r>
                      <a:endParaRPr lang="ru-RU" sz="1050" b="1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+mn-lt"/>
                          <a:ea typeface="Times New Roman"/>
                        </a:rPr>
                        <a:t>-19,8%</a:t>
                      </a:r>
                      <a:endParaRPr lang="ru-RU" sz="1050" b="1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+mn-lt"/>
                          <a:ea typeface="Times New Roman"/>
                        </a:rPr>
                        <a:t>32965</a:t>
                      </a:r>
                      <a:endParaRPr lang="ru-RU" sz="1050" b="1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+mn-lt"/>
                          <a:ea typeface="Times New Roman"/>
                        </a:rPr>
                        <a:t>39538</a:t>
                      </a:r>
                      <a:endParaRPr lang="ru-RU" sz="1050" b="1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+mn-lt"/>
                          <a:ea typeface="Times New Roman"/>
                        </a:rPr>
                        <a:t>-16,6%</a:t>
                      </a:r>
                      <a:endParaRPr lang="ru-RU" sz="1050" b="1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+mn-lt"/>
                          <a:ea typeface="Times New Roman"/>
                        </a:rPr>
                        <a:t>1145</a:t>
                      </a:r>
                      <a:endParaRPr lang="ru-RU" sz="1050" b="1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+mn-lt"/>
                          <a:ea typeface="Times New Roman"/>
                        </a:rPr>
                        <a:t>2675</a:t>
                      </a:r>
                      <a:endParaRPr lang="ru-RU" sz="1050" b="1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+mn-lt"/>
                          <a:ea typeface="Times New Roman"/>
                        </a:rPr>
                        <a:t>-57%</a:t>
                      </a:r>
                      <a:endParaRPr lang="ru-RU" sz="1050" b="1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+mn-lt"/>
                          <a:ea typeface="Times New Roman"/>
                        </a:rPr>
                        <a:t>869</a:t>
                      </a:r>
                      <a:endParaRPr lang="ru-RU" sz="1050" b="1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+mn-lt"/>
                          <a:ea typeface="Times New Roman"/>
                        </a:rPr>
                        <a:t>1389</a:t>
                      </a:r>
                      <a:endParaRPr lang="ru-RU" sz="1050" b="1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+mn-lt"/>
                          <a:ea typeface="Times New Roman"/>
                        </a:rPr>
                        <a:t>-37,4%</a:t>
                      </a:r>
                      <a:endParaRPr lang="ru-RU" sz="1050" b="1" dirty="0">
                        <a:latin typeface="+mn-lt"/>
                        <a:ea typeface="Times New Roman"/>
                      </a:endParaRPr>
                    </a:p>
                  </a:txBody>
                  <a:tcPr marL="46101" marR="46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57600" y="3505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очередность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8305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1981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Общее количество медицинских организаций, оказывающих стоматологическую помощь в рамках ОМС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стоматологических  поликлиник, в том числе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государственных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муниципальных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стоматологических отделений (кабинетов), входящих в состав государственных и муниципальных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медицинских организаций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медицинских организаций иной формы собственности 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Структура стоматологической службы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052735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i="1" u="sng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404664"/>
            <a:ext cx="8352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17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Льготное зубопротезирование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1430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ru-RU" sz="2000" dirty="0" smtClean="0"/>
              <a:t>Наибольшая очередность сохраняется в следующих учреждениях: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1828800"/>
            <a:ext cx="7772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ФГБУ МСЧ №32 ФМБА России Заречный</a:t>
            </a:r>
          </a:p>
          <a:p>
            <a:pPr lvl="0"/>
            <a:r>
              <a:rPr lang="ru-RU" dirty="0" smtClean="0"/>
              <a:t>ФГБУ ЦМСЧ №31 ФМБА России </a:t>
            </a:r>
            <a:r>
              <a:rPr lang="ru-RU" dirty="0" err="1" smtClean="0"/>
              <a:t>Новоуральск</a:t>
            </a:r>
            <a:endParaRPr lang="ru-RU" dirty="0" smtClean="0"/>
          </a:p>
          <a:p>
            <a:pPr lvl="0"/>
            <a:r>
              <a:rPr lang="ru-RU" dirty="0" smtClean="0"/>
              <a:t>ФГБУ ЦМСЧ № 91 ФМБА России Лесной</a:t>
            </a:r>
          </a:p>
          <a:p>
            <a:pPr lvl="0"/>
            <a:r>
              <a:rPr lang="ru-RU" dirty="0" smtClean="0"/>
              <a:t>ГБУЗ СО «Карпинская ЦГБ»</a:t>
            </a:r>
          </a:p>
          <a:p>
            <a:pPr lvl="0"/>
            <a:r>
              <a:rPr lang="ru-RU" dirty="0" smtClean="0"/>
              <a:t>ГБУЗ СО «</a:t>
            </a:r>
            <a:r>
              <a:rPr lang="ru-RU" dirty="0" err="1" smtClean="0"/>
              <a:t>Североуральская</a:t>
            </a:r>
            <a:r>
              <a:rPr lang="ru-RU" dirty="0" smtClean="0"/>
              <a:t> ЦГБ»</a:t>
            </a:r>
          </a:p>
          <a:p>
            <a:pPr lvl="0"/>
            <a:r>
              <a:rPr lang="ru-RU" dirty="0" smtClean="0"/>
              <a:t>ГБУЗ СО «</a:t>
            </a:r>
            <a:r>
              <a:rPr lang="ru-RU" dirty="0" err="1" smtClean="0"/>
              <a:t>Сысертская</a:t>
            </a:r>
            <a:r>
              <a:rPr lang="ru-RU" dirty="0" smtClean="0"/>
              <a:t> ЦРБ»</a:t>
            </a:r>
          </a:p>
          <a:p>
            <a:pPr lvl="0"/>
            <a:r>
              <a:rPr lang="ru-RU" dirty="0" smtClean="0"/>
              <a:t>ГБУЗ СО «Туринская ЦРБ им. О.Д. Зубова»</a:t>
            </a:r>
          </a:p>
          <a:p>
            <a:pPr lvl="0"/>
            <a:r>
              <a:rPr lang="ru-RU" dirty="0" smtClean="0"/>
              <a:t>ГБУЗ СО «</a:t>
            </a:r>
            <a:r>
              <a:rPr lang="ru-RU" dirty="0" err="1" smtClean="0"/>
              <a:t>Арамильская</a:t>
            </a:r>
            <a:r>
              <a:rPr lang="ru-RU" dirty="0" smtClean="0"/>
              <a:t> ГБ»</a:t>
            </a:r>
          </a:p>
          <a:p>
            <a:pPr lvl="0"/>
            <a:r>
              <a:rPr lang="ru-RU" dirty="0" smtClean="0"/>
              <a:t>ГБУЗ  СО «Бисертская ГБ»</a:t>
            </a:r>
          </a:p>
          <a:p>
            <a:pPr lvl="0"/>
            <a:r>
              <a:rPr lang="ru-RU" dirty="0" smtClean="0"/>
              <a:t>ГБУЗ СО «ГБ город Верхний Тагил»</a:t>
            </a:r>
          </a:p>
          <a:p>
            <a:pPr lvl="0"/>
            <a:r>
              <a:rPr lang="ru-RU" dirty="0" smtClean="0"/>
              <a:t>ГБУЗ СО «</a:t>
            </a:r>
            <a:r>
              <a:rPr lang="ru-RU" dirty="0" err="1" smtClean="0"/>
              <a:t>Ивдельская</a:t>
            </a:r>
            <a:r>
              <a:rPr lang="ru-RU" dirty="0" smtClean="0"/>
              <a:t> ЦРБ»</a:t>
            </a:r>
          </a:p>
          <a:p>
            <a:pPr lvl="0"/>
            <a:r>
              <a:rPr lang="ru-RU" dirty="0" smtClean="0"/>
              <a:t>ГАУЗ СО «Красноуфимская СП»</a:t>
            </a:r>
          </a:p>
          <a:p>
            <a:pPr lvl="0"/>
            <a:r>
              <a:rPr lang="ru-RU" dirty="0" smtClean="0"/>
              <a:t>ГБУЗ СО «Малышевская ГБ»</a:t>
            </a:r>
          </a:p>
          <a:p>
            <a:pPr lvl="0"/>
            <a:r>
              <a:rPr lang="ru-RU" dirty="0" smtClean="0"/>
              <a:t>ГАМУ СО «СП г. Первоуральск»</a:t>
            </a:r>
          </a:p>
          <a:p>
            <a:pPr lvl="0"/>
            <a:r>
              <a:rPr lang="ru-RU" dirty="0" smtClean="0"/>
              <a:t>Медицинские организации, расположенные на территории МО «город «Екатеринбург»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246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6019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B4A76"/>
                </a:solidFill>
                <a:latin typeface="Trebuchet MS" pitchFamily="34" charset="0"/>
              </a:rPr>
              <a:t>orgmetod@sosp.ru </a:t>
            </a:r>
            <a:endParaRPr lang="ru-RU" sz="2800" b="1" dirty="0">
              <a:solidFill>
                <a:srgbClr val="2B4A76"/>
              </a:solidFill>
              <a:latin typeface="Trebuchet MS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76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ГБУЗ СО «Горноуральская районная больница»;</a:t>
            </a:r>
          </a:p>
          <a:p>
            <a:r>
              <a:rPr lang="ru-RU" sz="2000" dirty="0" smtClean="0"/>
              <a:t>ФГБУ МСЧ №32 ФМБА России (Заречный)</a:t>
            </a:r>
          </a:p>
          <a:p>
            <a:r>
              <a:rPr lang="ru-RU" sz="2000" dirty="0" smtClean="0"/>
              <a:t>ГБУЗ СО «Карпинская центральная городская больница»;</a:t>
            </a:r>
          </a:p>
          <a:p>
            <a:r>
              <a:rPr lang="ru-RU" sz="2000" dirty="0" smtClean="0"/>
              <a:t>ГБУЗ СО «</a:t>
            </a:r>
            <a:r>
              <a:rPr lang="ru-RU" sz="2000" dirty="0" err="1" smtClean="0"/>
              <a:t>Новолялинская</a:t>
            </a:r>
            <a:r>
              <a:rPr lang="ru-RU" sz="2000" dirty="0" smtClean="0"/>
              <a:t> районная больница»;</a:t>
            </a:r>
          </a:p>
          <a:p>
            <a:r>
              <a:rPr lang="ru-RU" sz="2000" dirty="0" smtClean="0"/>
              <a:t>ГБУЗ СО «Пышминская районная больница»;</a:t>
            </a:r>
          </a:p>
          <a:p>
            <a:r>
              <a:rPr lang="ru-RU" sz="2000" dirty="0" smtClean="0"/>
              <a:t>ФКУЗ «МСЧ МВД России по СО» (г. Екатеринбург).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Не представили данные по очередности на 01.01.2018 года следующие учреждения: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2286000"/>
            <a:ext cx="8763000" cy="4191000"/>
          </a:xfrm>
        </p:spPr>
        <p:txBody>
          <a:bodyPr>
            <a:noAutofit/>
          </a:bodyPr>
          <a:lstStyle/>
          <a:p>
            <a:pPr marL="0" indent="0" algn="just">
              <a:buFont typeface="Wingdings" pitchFamily="2" charset="2"/>
              <a:buChar char="Ø"/>
            </a:pPr>
            <a:r>
              <a:rPr lang="ru-RU" sz="2400" dirty="0" smtClean="0">
                <a:latin typeface="Trebuchet MS" pitchFamily="34" charset="0"/>
              </a:rPr>
              <a:t> постановка в очередь при наличии показаний                           к зубопротезированию после осмотра врачом-стоматологом.</a:t>
            </a:r>
          </a:p>
          <a:p>
            <a:pPr marL="0" lvl="0" indent="0" algn="just">
              <a:buNone/>
            </a:pPr>
            <a:endParaRPr lang="ru-RU" sz="1200" dirty="0" smtClean="0">
              <a:latin typeface="Trebuchet MS" pitchFamily="34" charset="0"/>
            </a:endParaRPr>
          </a:p>
          <a:p>
            <a:pPr marL="0" lvl="0" indent="0" algn="just">
              <a:buFont typeface="Wingdings" pitchFamily="2" charset="2"/>
              <a:buChar char="Ø"/>
            </a:pPr>
            <a:r>
              <a:rPr lang="ru-RU" sz="2400" dirty="0" smtClean="0">
                <a:latin typeface="Trebuchet MS" pitchFamily="34" charset="0"/>
              </a:rPr>
              <a:t> ведение журналов регистрации очередности предоставления услуг по бесплатному изготовлению                  и ремонту зубных протезов в бумажном и электронном виде;</a:t>
            </a:r>
          </a:p>
          <a:p>
            <a:pPr marL="0" lvl="0" indent="0" algn="just">
              <a:buNone/>
            </a:pPr>
            <a:endParaRPr lang="ru-RU" sz="1200" dirty="0" smtClean="0">
              <a:latin typeface="Trebuchet MS" pitchFamily="34" charset="0"/>
            </a:endParaRPr>
          </a:p>
          <a:p>
            <a:pPr marL="0" lvl="0" indent="0" algn="just">
              <a:buFont typeface="Wingdings" pitchFamily="2" charset="2"/>
              <a:buChar char="Ø"/>
            </a:pPr>
            <a:r>
              <a:rPr lang="ru-RU" sz="2400" dirty="0" smtClean="0">
                <a:latin typeface="Trebuchet MS" pitchFamily="34" charset="0"/>
              </a:rPr>
              <a:t> осуществление контроля качества ортопедической помощи.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85896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dirty="0" smtClean="0">
                <a:latin typeface="Trebuchet MS" pitchFamily="34" charset="0"/>
              </a:rPr>
              <a:t>Обеспечить выполнение требований приказа Минздрава Свердловской области от 11.11.2013 № 1430-п </a:t>
            </a:r>
            <a:br>
              <a:rPr lang="ru-RU" sz="2700" dirty="0" smtClean="0">
                <a:latin typeface="Trebuchet MS" pitchFamily="34" charset="0"/>
              </a:rPr>
            </a:br>
            <a:r>
              <a:rPr lang="ru-RU" sz="2700" dirty="0" smtClean="0">
                <a:latin typeface="Trebuchet MS" pitchFamily="34" charset="0"/>
              </a:rPr>
              <a:t>«О мерах по организации предоставления услуг по бесплатному изготовлению и ремонту зубных протезов»</a:t>
            </a:r>
            <a:endParaRPr lang="ru-RU" sz="2800" b="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28600" y="1371600"/>
          <a:ext cx="8915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latin typeface="Trebuchet MS" pitchFamily="34" charset="0"/>
              </a:rPr>
              <a:t>Онкопатология</a:t>
            </a:r>
            <a:r>
              <a:rPr lang="ru-RU" sz="2800" b="1" dirty="0" smtClean="0">
                <a:latin typeface="Trebuchet MS" pitchFamily="34" charset="0"/>
              </a:rPr>
              <a:t> в челюстно-лицевой области</a:t>
            </a:r>
            <a:endParaRPr lang="ru-RU" sz="2800" dirty="0">
              <a:latin typeface="Trebuchet MS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676400" y="4038600"/>
          <a:ext cx="6934200" cy="269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rebuchet MS" pitchFamily="34" charset="0"/>
              </a:rPr>
              <a:t>Консультативно-диагностический прием </a:t>
            </a:r>
            <a:br>
              <a:rPr lang="ru-RU" sz="2800" dirty="0" smtClean="0">
                <a:latin typeface="Trebuchet MS" pitchFamily="34" charset="0"/>
              </a:rPr>
            </a:br>
            <a:r>
              <a:rPr lang="ru-RU" sz="2800" dirty="0" smtClean="0">
                <a:latin typeface="Trebuchet MS" pitchFamily="34" charset="0"/>
              </a:rPr>
              <a:t>по заболеваниям СОПР в 2017 году </a:t>
            </a:r>
            <a:br>
              <a:rPr lang="ru-RU" sz="2800" dirty="0" smtClean="0">
                <a:latin typeface="Trebuchet MS" pitchFamily="34" charset="0"/>
              </a:rPr>
            </a:br>
            <a:r>
              <a:rPr lang="ru-RU" sz="2800" dirty="0" smtClean="0">
                <a:latin typeface="Trebuchet MS" pitchFamily="34" charset="0"/>
              </a:rPr>
              <a:t>(первичных пациентов)</a:t>
            </a:r>
            <a:endParaRPr lang="ru-RU" sz="2800" dirty="0">
              <a:latin typeface="Trebuchet MS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rebuchet MS" pitchFamily="34" charset="0"/>
              </a:rPr>
              <a:t>Структура заболеваний СОПР </a:t>
            </a:r>
            <a:br>
              <a:rPr lang="ru-RU" sz="2800" dirty="0" smtClean="0">
                <a:latin typeface="Trebuchet MS" pitchFamily="34" charset="0"/>
              </a:rPr>
            </a:br>
            <a:r>
              <a:rPr lang="ru-RU" sz="2800" dirty="0" smtClean="0">
                <a:latin typeface="Trebuchet MS" pitchFamily="34" charset="0"/>
              </a:rPr>
              <a:t>в ГАУЗ СО «СОСП» 2017</a:t>
            </a:r>
            <a:endParaRPr lang="ru-RU" sz="2800" dirty="0">
              <a:latin typeface="Trebuchet MS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57200" y="15240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04800" y="1447800"/>
          <a:ext cx="8534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Проведены комплексные выездные проверки оказания стоматологической помощи: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539552" y="1412776"/>
            <a:ext cx="8280920" cy="5256485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ГБУЗ СО «Стоматологическая поликлиника город Каменск-Уральский»;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ГАУЗ СО «Серовская городская стоматологическая поликлиника»;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ГАУЗ СО «Тавдинская стоматологическая поликлиника»;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ГБУЗ СО «Березовская стоматологическая поликлиника»;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ГАУЗ СО «Верхнепышминская стоматологическая поликлиника»;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ГАУЗ СО «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Богдановичская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стоматологическая поликлиника»;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ГАУЗ СО «Красноуральская стоматологическая поликлиника»;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ГБУЗ СО «Туринская центральная районная больница им. О.Д. Зубова»;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ГАУЗ СО «Многопрофильный клинический медицинский центр «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Бонум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ГБУЗ СО «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Слободо-Туринская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районная больница»;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ГБУЗ СО «Городская поликлиника № 4 город Нижний Тагил»;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ГБУЗ СО «Верхнепышминская центральная городская больница им. П.Д. Бородина»;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ГАУЗ СО «Стоматологическая поликлиника город Асбест»;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ГБУЗ СО «Детская городская больница город Первоуральск»;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МАУ «Детская городская клиническая больница № 9» (г. Екатеринбург);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ФГБУЗ «Центральная медико-санитарная часть № 91 ФМБА России» (г. Лесной);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ФГАО ВО «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УрФУ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имени первого Президента России Б.Н. Ельцина»;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ФГБУЗ «Центральная медико-санитарная часть № 31 ФМБА России»                                 (г.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Новоуральск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algn="just">
              <a:buNone/>
            </a:pPr>
            <a:endParaRPr lang="ru-RU" sz="2400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99567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Отсутствуют:</a:t>
            </a:r>
          </a:p>
          <a:p>
            <a:pPr lvl="0">
              <a:lnSpc>
                <a:spcPct val="120000"/>
              </a:lnSpc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нумерация медицинских карт стоматологического больного;</a:t>
            </a:r>
          </a:p>
          <a:p>
            <a:pPr marL="0" lvl="0" indent="0" algn="just">
              <a:lnSpc>
                <a:spcPct val="120000"/>
              </a:lnSpc>
            </a:pP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информированное добровольное согласие;</a:t>
            </a:r>
          </a:p>
          <a:p>
            <a:pPr marL="0" lvl="0" indent="0" algn="just">
              <a:lnSpc>
                <a:spcPct val="120000"/>
              </a:lnSpc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листок-вкладыш «Визуальный скрининг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онкостоматологических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заболеваний» (приказ Министерства здравоохранения Свердловской области   от 07.08.2012 № 874-п);</a:t>
            </a:r>
          </a:p>
          <a:p>
            <a:pPr marL="0" lvl="0" indent="0" algn="just">
              <a:lnSpc>
                <a:spcPct val="120000"/>
              </a:lnSpc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заполненная зубная формула, анамнез заболевания, данные внешнего осмотра;</a:t>
            </a:r>
          </a:p>
          <a:p>
            <a:pPr marL="0" lvl="0" indent="0" algn="just">
              <a:lnSpc>
                <a:spcPct val="120000"/>
              </a:lnSpc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диагностические и контрольные рентгеновские снимки (запись в листе дозовых нагрузок);</a:t>
            </a:r>
          </a:p>
          <a:p>
            <a:pPr marL="0" lvl="0" indent="0" algn="just">
              <a:lnSpc>
                <a:spcPct val="120000"/>
              </a:lnSpc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назначения лекарственных препаратов;</a:t>
            </a:r>
          </a:p>
          <a:p>
            <a:pPr marL="0" lvl="0" indent="0" algn="just">
              <a:lnSpc>
                <a:spcPct val="120000"/>
              </a:lnSpc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необоснованное увеличение сроков лечения пациентов за счет увеличения количества посещений.</a:t>
            </a:r>
            <a:endParaRPr lang="ru-RU" sz="7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400" dirty="0" smtClean="0">
              <a:latin typeface="Trebuchet MS" pitchFamily="34" charset="0"/>
            </a:endParaRPr>
          </a:p>
          <a:p>
            <a:pPr lvl="0" algn="just"/>
            <a:endParaRPr lang="ru-RU" sz="1400" dirty="0" smtClean="0">
              <a:latin typeface="Trebuchet MS" pitchFamily="34" charset="0"/>
            </a:endParaRPr>
          </a:p>
          <a:p>
            <a:pPr lvl="0" algn="just"/>
            <a:endParaRPr lang="ru-RU" sz="1400" dirty="0" smtClean="0">
              <a:latin typeface="Trebuchet MS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Недостатки оформления  медицинской документации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04664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Участие в разработке приказов Министерства здравоохранения Свердловской области: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304800" y="1412776"/>
            <a:ext cx="8534400" cy="4911824"/>
          </a:xfrm>
        </p:spPr>
        <p:txBody>
          <a:bodyPr>
            <a:normAutofit fontScale="70000" lnSpcReduction="20000"/>
          </a:bodyPr>
          <a:lstStyle/>
          <a:p>
            <a:pPr marL="0" algn="just">
              <a:buNone/>
            </a:pPr>
            <a:r>
              <a:rPr lang="ru-RU" sz="2900" dirty="0" smtClean="0"/>
              <a:t>	«Об утверждении клинико-статистических групп при оказании медицинской помощи населению Свердловской области в амбулаторных условиях при стоматологических заболеваниях»;</a:t>
            </a:r>
          </a:p>
          <a:p>
            <a:pPr marL="0" algn="just">
              <a:buNone/>
            </a:pPr>
            <a:r>
              <a:rPr lang="ru-RU" sz="2900" dirty="0" smtClean="0"/>
              <a:t>	«Об организации оказания медицинской помощи взрослому населению при стоматологических заболеваниях на территории Свердловской области»;</a:t>
            </a:r>
            <a:endParaRPr lang="ru-RU" sz="2900" b="1" dirty="0" smtClean="0"/>
          </a:p>
          <a:p>
            <a:pPr marL="0" algn="just">
              <a:buNone/>
            </a:pPr>
            <a:r>
              <a:rPr lang="ru-RU" sz="2900" dirty="0" smtClean="0"/>
              <a:t> 	«Об организации медицинской помощи пациентам со стоматологическими заболеваниями под общим обезболиванием на территории Свердловской области»;</a:t>
            </a:r>
          </a:p>
          <a:p>
            <a:pPr marL="0" algn="just">
              <a:buNone/>
            </a:pPr>
            <a:r>
              <a:rPr lang="ru-RU" sz="2900" dirty="0" smtClean="0"/>
              <a:t> 	«Об утверждении перечня зон обслуживания медицинских организаций, оказывающих стоматологическую помощь в рамках Территориальной программы обязательного медицинского страхования, на 2018 год»;</a:t>
            </a:r>
            <a:endParaRPr lang="ru-RU" sz="2900" b="1" dirty="0" smtClean="0"/>
          </a:p>
          <a:p>
            <a:pPr marL="0" algn="just">
              <a:buNone/>
            </a:pPr>
            <a:r>
              <a:rPr lang="ru-RU" sz="2900" dirty="0" smtClean="0"/>
              <a:t>	«О мерах по организации предоставления услуг по бесплатному изготовлению и ремонту зубных протезов» (проект).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rebuchet MS" pitchFamily="34" charset="0"/>
              </a:rPr>
              <a:t>Распределение кадров стоматологического профиля</a:t>
            </a:r>
            <a:endParaRPr lang="ru-RU" sz="2800" dirty="0">
              <a:latin typeface="Trebuchet MS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481138"/>
          <a:ext cx="8686800" cy="514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endParaRPr lang="ru-RU" sz="1700" dirty="0" smtClean="0">
              <a:latin typeface="Trebuchet MS" pitchFamily="34" charset="0"/>
            </a:endParaRPr>
          </a:p>
          <a:p>
            <a:pPr lvl="0" algn="just"/>
            <a:r>
              <a:rPr lang="ru-RU" sz="2100" dirty="0" smtClean="0">
                <a:latin typeface="Trebuchet MS" pitchFamily="34" charset="0"/>
              </a:rPr>
              <a:t>выполнение Территориальной программы обязательного медицинского страхования и программы льготного зубопротезирования </a:t>
            </a:r>
            <a:r>
              <a:rPr lang="ru-RU" sz="2100" u="sng" dirty="0" smtClean="0">
                <a:latin typeface="Trebuchet MS" pitchFamily="34" charset="0"/>
              </a:rPr>
              <a:t>строго</a:t>
            </a:r>
            <a:r>
              <a:rPr lang="ru-RU" sz="2100" dirty="0" smtClean="0">
                <a:latin typeface="Trebuchet MS" pitchFamily="34" charset="0"/>
              </a:rPr>
              <a:t>                   в пределах установленных объемов;</a:t>
            </a:r>
          </a:p>
          <a:p>
            <a:pPr lvl="0" algn="just">
              <a:buNone/>
            </a:pPr>
            <a:endParaRPr lang="ru-RU" sz="2100" dirty="0" smtClean="0">
              <a:latin typeface="Trebuchet MS" pitchFamily="34" charset="0"/>
            </a:endParaRPr>
          </a:p>
          <a:p>
            <a:pPr lvl="0" algn="just"/>
            <a:r>
              <a:rPr lang="ru-RU" sz="2100" dirty="0" smtClean="0">
                <a:latin typeface="Trebuchet MS" pitchFamily="34" charset="0"/>
              </a:rPr>
              <a:t>внедрение новых методов диагностики и лечения стоматологических заболеваний;</a:t>
            </a:r>
          </a:p>
          <a:p>
            <a:pPr lvl="0" algn="just">
              <a:buNone/>
            </a:pPr>
            <a:endParaRPr lang="ru-RU" sz="2100" dirty="0" smtClean="0">
              <a:latin typeface="Trebuchet MS" pitchFamily="34" charset="0"/>
            </a:endParaRPr>
          </a:p>
          <a:p>
            <a:pPr algn="just"/>
            <a:r>
              <a:rPr lang="ru-RU" sz="2100" dirty="0" smtClean="0">
                <a:latin typeface="Trebuchet MS" pitchFamily="34" charset="0"/>
              </a:rPr>
              <a:t> </a:t>
            </a:r>
            <a:r>
              <a:rPr lang="ru-RU" sz="2100" dirty="0" smtClean="0">
                <a:latin typeface="Trebuchet MS" pitchFamily="34" charset="0"/>
                <a:cs typeface="Times New Roman" pitchFamily="18" charset="0"/>
              </a:rPr>
              <a:t>профилактическое обследование населения для раннего выявления </a:t>
            </a:r>
            <a:r>
              <a:rPr lang="ru-RU" sz="2100" dirty="0" err="1" smtClean="0">
                <a:latin typeface="Trebuchet MS" pitchFamily="34" charset="0"/>
                <a:cs typeface="Times New Roman" pitchFamily="18" charset="0"/>
              </a:rPr>
              <a:t>онкостоматологической</a:t>
            </a:r>
            <a:r>
              <a:rPr lang="ru-RU" sz="2100" dirty="0" smtClean="0">
                <a:latin typeface="Trebuchet MS" pitchFamily="34" charset="0"/>
                <a:cs typeface="Times New Roman" pitchFamily="18" charset="0"/>
              </a:rPr>
              <a:t> патологии;</a:t>
            </a:r>
            <a:endParaRPr lang="ru-RU" sz="2100" dirty="0" smtClean="0">
              <a:latin typeface="Trebuchet MS" pitchFamily="34" charset="0"/>
            </a:endParaRPr>
          </a:p>
          <a:p>
            <a:pPr lvl="0" algn="just"/>
            <a:endParaRPr lang="ru-RU" sz="2100" dirty="0" smtClean="0">
              <a:latin typeface="Trebuchet MS" pitchFamily="34" charset="0"/>
            </a:endParaRPr>
          </a:p>
          <a:p>
            <a:pPr lvl="0" algn="just"/>
            <a:r>
              <a:rPr lang="ru-RU" sz="2100" dirty="0" smtClean="0">
                <a:latin typeface="Trebuchet MS" pitchFamily="34" charset="0"/>
              </a:rPr>
              <a:t>санитарное просвещение населения методам профилактики стоматологических заболеваний, осуществление контроля за эффективностью профилактических мероприятий;</a:t>
            </a:r>
          </a:p>
          <a:p>
            <a:pPr lvl="0">
              <a:buNone/>
            </a:pPr>
            <a:endParaRPr lang="ru-RU" sz="2100" dirty="0" smtClean="0">
              <a:latin typeface="Trebuchet MS" pitchFamily="34" charset="0"/>
            </a:endParaRPr>
          </a:p>
          <a:p>
            <a:pPr lvl="0" algn="just"/>
            <a:r>
              <a:rPr lang="ru-RU" sz="2100" dirty="0" smtClean="0">
                <a:latin typeface="Trebuchet MS" pitchFamily="34" charset="0"/>
              </a:rPr>
              <a:t>модернизация основных фондов, замена устаревшего медицинского оборудования, повышение степени использования установленного оборудования; </a:t>
            </a:r>
          </a:p>
          <a:p>
            <a:pPr lvl="0" algn="just">
              <a:buNone/>
            </a:pPr>
            <a:endParaRPr lang="ru-RU" sz="2100" dirty="0" smtClean="0">
              <a:latin typeface="Trebuchet MS" pitchFamily="34" charset="0"/>
            </a:endParaRPr>
          </a:p>
          <a:p>
            <a:pPr algn="just"/>
            <a:r>
              <a:rPr lang="ru-RU" sz="2100" dirty="0" smtClean="0">
                <a:latin typeface="Trebuchet MS" pitchFamily="34" charset="0"/>
              </a:rPr>
              <a:t>анализ и повышение эффективности работы по снижению очередности при выполнении программы льготного зубопротезирования.</a:t>
            </a:r>
          </a:p>
          <a:p>
            <a:pPr lvl="0" algn="just"/>
            <a:endParaRPr lang="ru-RU" sz="2600" dirty="0" smtClean="0">
              <a:latin typeface="Trebuchet MS" pitchFamily="34" charset="0"/>
            </a:endParaRPr>
          </a:p>
          <a:p>
            <a:pPr lvl="0">
              <a:buNone/>
            </a:pPr>
            <a:endParaRPr lang="ru-RU" sz="1700" dirty="0" smtClean="0">
              <a:latin typeface="Trebuchet MS" pitchFamily="34" charset="0"/>
            </a:endParaRPr>
          </a:p>
          <a:p>
            <a:pPr lvl="0">
              <a:buNone/>
            </a:pPr>
            <a:endParaRPr lang="ru-RU" sz="1900" dirty="0" smtClean="0">
              <a:latin typeface="Trebuchet MS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Задачи на 2018 год: 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077200" cy="5387975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rebuchet MS" pitchFamily="34" charset="0"/>
              </a:rPr>
              <a:t>Благодарю за внимание!</a:t>
            </a:r>
            <a:endParaRPr lang="ru-RU" sz="6000" dirty="0">
              <a:latin typeface="Trebuchet MS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2529021"/>
            <a:ext cx="2483768" cy="4328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rebuchet MS" pitchFamily="34" charset="0"/>
              </a:rPr>
              <a:t>Распределение врачей-стоматологов </a:t>
            </a:r>
            <a:br>
              <a:rPr lang="ru-RU" sz="2800" dirty="0" smtClean="0">
                <a:latin typeface="Trebuchet MS" pitchFamily="34" charset="0"/>
              </a:rPr>
            </a:br>
            <a:r>
              <a:rPr lang="ru-RU" sz="2800" dirty="0" smtClean="0">
                <a:latin typeface="Trebuchet MS" pitchFamily="34" charset="0"/>
              </a:rPr>
              <a:t> по специальностям</a:t>
            </a:r>
            <a:endParaRPr lang="ru-RU" sz="2800" dirty="0">
              <a:latin typeface="Trebuchet MS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2400" y="1481138"/>
          <a:ext cx="8915400" cy="537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915400" cy="537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rebuchet MS" pitchFamily="34" charset="0"/>
              </a:rPr>
              <a:t>Распределение врачей-стоматологов </a:t>
            </a:r>
            <a:br>
              <a:rPr lang="ru-RU" sz="2800" dirty="0" smtClean="0">
                <a:latin typeface="Trebuchet MS" pitchFamily="34" charset="0"/>
              </a:rPr>
            </a:br>
            <a:r>
              <a:rPr lang="ru-RU" sz="2800" dirty="0" smtClean="0">
                <a:latin typeface="Trebuchet MS" pitchFamily="34" charset="0"/>
              </a:rPr>
              <a:t>по квалификационным категориям</a:t>
            </a:r>
            <a:endParaRPr lang="ru-RU" sz="28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1066799"/>
          <a:ext cx="8915400" cy="5451480"/>
        </p:xfrm>
        <a:graphic>
          <a:graphicData uri="http://schemas.openxmlformats.org/drawingml/2006/table">
            <a:tbl>
              <a:tblPr/>
              <a:tblGrid>
                <a:gridCol w="3551049"/>
                <a:gridCol w="1586639"/>
                <a:gridCol w="1662193"/>
                <a:gridCol w="1048719"/>
                <a:gridCol w="1066800"/>
              </a:tblGrid>
              <a:tr h="84572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             Специальность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Число должностей занятых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Число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физических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лиц на     занятых  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должностях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Коэффициент совместительства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Times New Roman"/>
                        </a:rPr>
                        <a:t>2016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Times New Roman"/>
                        </a:rPr>
                        <a:t>2017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Стоматология терапевтическая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459,25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437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Стоматология хирургическая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146,25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1,10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Стоматология ортопедическая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225,5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575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Ортодонтия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42,75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0,99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575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Стоматология детская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132,25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Стоматология общей практики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234,25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1,20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Зубной врач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437,75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427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575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Зубной техник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374,75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378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0,99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Гигиенист стоматологический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29,75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1,14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rebuchet MS" pitchFamily="34" charset="0"/>
              </a:rPr>
              <a:t>Штаты учреждений на 01.01.2018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8153400" y="46482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153400" y="28194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Средняя заработная плата 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специалистов стоматологического профиля</a:t>
            </a:r>
            <a:endParaRPr lang="ru-RU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83568" y="1196752"/>
          <a:ext cx="808856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chr.rybnik.pl/wp-admin/network/dental-chair-positions-i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90318"/>
            <a:ext cx="4572000" cy="366768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403648" y="404664"/>
            <a:ext cx="6749752" cy="68125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Материально-техническая база</a:t>
            </a:r>
            <a:endParaRPr lang="ru-RU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836712"/>
          <a:ext cx="45601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80112" y="126876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2017 году приобретено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29</a:t>
            </a:r>
            <a:r>
              <a:rPr lang="ru-RU" dirty="0" smtClean="0"/>
              <a:t> установок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8686800" cy="522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rebuchet MS" pitchFamily="34" charset="0"/>
              </a:rPr>
              <a:t>Количество посещений специалистов стоматологического профиля </a:t>
            </a:r>
            <a:endParaRPr lang="ru-RU" sz="28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7898</TotalTime>
  <Words>1256</Words>
  <Application>Microsoft Office PowerPoint</Application>
  <PresentationFormat>Экран (4:3)</PresentationFormat>
  <Paragraphs>451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Открытая</vt:lpstr>
      <vt:lpstr>Итоги работы стоматологической службы Свердловской области  за 2017 год. Проблемы, пути развития.</vt:lpstr>
      <vt:lpstr>Структура стоматологической службы </vt:lpstr>
      <vt:lpstr>Распределение кадров стоматологического профиля</vt:lpstr>
      <vt:lpstr>Распределение врачей-стоматологов   по специальностям</vt:lpstr>
      <vt:lpstr>Распределение врачей-стоматологов  по квалификационным категориям</vt:lpstr>
      <vt:lpstr>Штаты учреждений на 01.01.2018</vt:lpstr>
      <vt:lpstr>Слайд 7</vt:lpstr>
      <vt:lpstr>Слайд 8</vt:lpstr>
      <vt:lpstr>Количество посещений специалистов стоматологического профиля </vt:lpstr>
      <vt:lpstr>Количество посещений специалистов стоматологического профиля взрослым  и детским населением</vt:lpstr>
      <vt:lpstr>Слайд 11</vt:lpstr>
      <vt:lpstr>Слайд 12</vt:lpstr>
      <vt:lpstr>Лечебно-профилактическая  деятельность  Вылечено зубов</vt:lpstr>
      <vt:lpstr>Лечебно-профилактическая  деятельность  Удалено зубов</vt:lpstr>
      <vt:lpstr>Санировано</vt:lpstr>
      <vt:lpstr>Оперативная активность</vt:lpstr>
      <vt:lpstr>Ортодонтия</vt:lpstr>
      <vt:lpstr>Ортопедия</vt:lpstr>
      <vt:lpstr>Льготное зубопротезирование  оказаны услуги по изготовлению и ремонту зубных протезов</vt:lpstr>
      <vt:lpstr>Слайд 20</vt:lpstr>
      <vt:lpstr>Слайд 21</vt:lpstr>
      <vt:lpstr>Не представили данные по очередности на 01.01.2018 года следующие учреждения:</vt:lpstr>
      <vt:lpstr>Обеспечить выполнение требований приказа Минздрава Свердловской области от 11.11.2013 № 1430-п  «О мерах по организации предоставления услуг по бесплатному изготовлению и ремонту зубных протезов»</vt:lpstr>
      <vt:lpstr>Онкопатология в челюстно-лицевой области</vt:lpstr>
      <vt:lpstr>Консультативно-диагностический прием  по заболеваниям СОПР в 2017 году  (первичных пациентов)</vt:lpstr>
      <vt:lpstr>Структура заболеваний СОПР  в ГАУЗ СО «СОСП» 2017</vt:lpstr>
      <vt:lpstr>Слайд 27</vt:lpstr>
      <vt:lpstr>Недостатки оформления  медицинской документации</vt:lpstr>
      <vt:lpstr>Слайд 29</vt:lpstr>
      <vt:lpstr>Задачи на 2018 год: 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  стоматологической службы  Свердловской области в 2015 году  и перспективных планах  на 2016год  Главный стоматолог Свердловской области, Харитонова Марина Павловна  г.Екатеринбург, 2016</dc:title>
  <dc:creator>Русаков Максим</dc:creator>
  <cp:lastModifiedBy>Русакова Ирина Владимировна</cp:lastModifiedBy>
  <cp:revision>620</cp:revision>
  <dcterms:created xsi:type="dcterms:W3CDTF">2016-04-03T04:50:58Z</dcterms:created>
  <dcterms:modified xsi:type="dcterms:W3CDTF">2018-04-10T10:01:49Z</dcterms:modified>
</cp:coreProperties>
</file>