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1" r:id="rId1"/>
  </p:sldMasterIdLst>
  <p:notesMasterIdLst>
    <p:notesMasterId r:id="rId23"/>
  </p:notesMasterIdLst>
  <p:handoutMasterIdLst>
    <p:handoutMasterId r:id="rId24"/>
  </p:handoutMasterIdLst>
  <p:sldIdLst>
    <p:sldId id="482" r:id="rId2"/>
    <p:sldId id="488" r:id="rId3"/>
    <p:sldId id="484" r:id="rId4"/>
    <p:sldId id="469" r:id="rId5"/>
    <p:sldId id="481" r:id="rId6"/>
    <p:sldId id="478" r:id="rId7"/>
    <p:sldId id="476" r:id="rId8"/>
    <p:sldId id="424" r:id="rId9"/>
    <p:sldId id="401" r:id="rId10"/>
    <p:sldId id="486" r:id="rId11"/>
    <p:sldId id="487" r:id="rId12"/>
    <p:sldId id="418" r:id="rId13"/>
    <p:sldId id="450" r:id="rId14"/>
    <p:sldId id="466" r:id="rId15"/>
    <p:sldId id="451" r:id="rId16"/>
    <p:sldId id="473" r:id="rId17"/>
    <p:sldId id="455" r:id="rId18"/>
    <p:sldId id="453" r:id="rId19"/>
    <p:sldId id="472" r:id="rId20"/>
    <p:sldId id="474" r:id="rId21"/>
    <p:sldId id="441" r:id="rId22"/>
  </p:sldIdLst>
  <p:sldSz cx="9144000" cy="6858000" type="screen4x3"/>
  <p:notesSz cx="6797675" cy="9926638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9EAFF"/>
    <a:srgbClr val="FD7B87"/>
    <a:srgbClr val="FD5565"/>
    <a:srgbClr val="7D88F5"/>
    <a:srgbClr val="66CCFF"/>
    <a:srgbClr val="B20213"/>
    <a:srgbClr val="900210"/>
    <a:srgbClr val="FEA4AD"/>
    <a:srgbClr val="FDCBF9"/>
    <a:srgbClr val="A5079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0023" autoAdjust="0"/>
  </p:normalViewPr>
  <p:slideViewPr>
    <p:cSldViewPr snapToObjects="1">
      <p:cViewPr>
        <p:scale>
          <a:sx n="66" d="100"/>
          <a:sy n="66" d="100"/>
        </p:scale>
        <p:origin x="-3120" y="-9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370250292288842E-2"/>
          <c:y val="0.15790314234090952"/>
          <c:w val="0.5210537084530622"/>
          <c:h val="0.73988928130792486"/>
        </c:manualLayout>
      </c:layout>
      <c:pieChart>
        <c:varyColors val="1"/>
        <c:ser>
          <c:idx val="0"/>
          <c:order val="0"/>
          <c:dPt>
            <c:idx val="0"/>
            <c:explosion val="11"/>
          </c:dPt>
          <c:dLbls>
            <c:dLbl>
              <c:idx val="0"/>
              <c:layout>
                <c:manualLayout>
                  <c:x val="-1.142371142797974E-2"/>
                  <c:y val="-0.55607198615358555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/>
                      <a:t>73</a:t>
                    </a:r>
                    <a:endParaRPr lang="en-US" dirty="0"/>
                  </a:p>
                </c:rich>
              </c:tx>
              <c:showPercent val="1"/>
              <c:separator>
</c:separator>
            </c:dLbl>
            <c:dLbl>
              <c:idx val="1"/>
              <c:layout>
                <c:manualLayout>
                  <c:x val="2.0767243234673671E-2"/>
                  <c:y val="-2.3210505850227173E-2"/>
                </c:manualLayout>
              </c:layout>
              <c:tx>
                <c:rich>
                  <a:bodyPr/>
                  <a:lstStyle/>
                  <a:p>
                    <a:r>
                      <a:rPr lang="en-US" sz="1500" smtClean="0"/>
                      <a:t>30</a:t>
                    </a:r>
                    <a:endParaRPr lang="en-US"/>
                  </a:p>
                </c:rich>
              </c:tx>
              <c:showPercent val="1"/>
              <c:separator>
</c:separator>
            </c:dLbl>
            <c:txPr>
              <a:bodyPr/>
              <a:lstStyle/>
              <a:p>
                <a:pPr>
                  <a:defRPr sz="1500" b="1"/>
                </a:pPr>
                <a:endParaRPr lang="ru-RU"/>
              </a:p>
            </c:txPr>
            <c:showPercent val="1"/>
            <c:separator>
</c:separator>
          </c:dLbls>
          <c:cat>
            <c:strRef>
              <c:f>Лист1!$C$3:$C$4</c:f>
              <c:strCache>
                <c:ptCount val="2"/>
                <c:pt idx="0">
                  <c:v>отделения в составе МО</c:v>
                </c:pt>
                <c:pt idx="1">
                  <c:v>поликлиники</c:v>
                </c:pt>
              </c:strCache>
            </c:strRef>
          </c:cat>
          <c:val>
            <c:numRef>
              <c:f>Лист1!$D$3:$D$4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46858084332361394"/>
          <c:y val="0.81327805682409571"/>
          <c:w val="0.52669419825273822"/>
          <c:h val="0.15782310737403446"/>
        </c:manualLayout>
      </c:layout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zero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По типу обслуживаемого населения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6.4385353812662763E-2"/>
          <c:y val="0.18708959238447193"/>
          <c:w val="0.40225129303123697"/>
          <c:h val="0.75902604388986017"/>
        </c:manualLayout>
      </c:layout>
      <c:pieChart>
        <c:varyColors val="1"/>
        <c:ser>
          <c:idx val="0"/>
          <c:order val="0"/>
          <c:dPt>
            <c:idx val="0"/>
            <c:explosion val="6"/>
          </c:dPt>
          <c:dPt>
            <c:idx val="1"/>
            <c:explosion val="22"/>
          </c:dPt>
          <c:dPt>
            <c:idx val="2"/>
            <c:explosion val="12"/>
          </c:dPt>
          <c:dLbls>
            <c:dLbl>
              <c:idx val="0"/>
              <c:layout>
                <c:manualLayout>
                  <c:x val="7.513477447850242E-2"/>
                  <c:y val="-0.65747226916307555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/>
                      <a:t>90</a:t>
                    </a:r>
                    <a:endParaRPr lang="en-US" dirty="0"/>
                  </a:p>
                </c:rich>
              </c:tx>
              <c:showPercent val="1"/>
              <c:separator>
</c:separator>
            </c:dLbl>
            <c:dLbl>
              <c:idx val="1"/>
              <c:layout>
                <c:manualLayout>
                  <c:x val="1.9348259963918114E-4"/>
                  <c:y val="0.17139542974757191"/>
                </c:manualLayout>
              </c:layout>
              <c:tx>
                <c:rich>
                  <a:bodyPr/>
                  <a:lstStyle/>
                  <a:p>
                    <a:r>
                      <a:rPr lang="en-US" sz="1500" smtClean="0"/>
                      <a:t>7</a:t>
                    </a:r>
                    <a:endParaRPr lang="en-US"/>
                  </a:p>
                </c:rich>
              </c:tx>
              <c:showPercent val="1"/>
              <c:separator>
</c:separator>
            </c:dLbl>
            <c:dLbl>
              <c:idx val="2"/>
              <c:layout>
                <c:manualLayout>
                  <c:x val="6.0569931177135376E-2"/>
                  <c:y val="7.6531335699542152E-2"/>
                </c:manualLayout>
              </c:layout>
              <c:tx>
                <c:rich>
                  <a:bodyPr/>
                  <a:lstStyle/>
                  <a:p>
                    <a:r>
                      <a:rPr lang="en-US" sz="1500" smtClean="0"/>
                      <a:t>6</a:t>
                    </a:r>
                    <a:endParaRPr lang="en-US"/>
                  </a:p>
                </c:rich>
              </c:tx>
              <c:showPercent val="1"/>
              <c:separator>
</c:separator>
            </c:dLbl>
            <c:txPr>
              <a:bodyPr/>
              <a:lstStyle/>
              <a:p>
                <a:pPr>
                  <a:defRPr sz="1500" b="1"/>
                </a:pPr>
                <a:endParaRPr lang="ru-RU"/>
              </a:p>
            </c:txPr>
            <c:showPercent val="1"/>
            <c:separator>
</c:separator>
          </c:dLbls>
          <c:cat>
            <c:strRef>
              <c:f>Лист1!$C$6:$C$8</c:f>
              <c:strCache>
                <c:ptCount val="3"/>
                <c:pt idx="0">
                  <c:v>ведут смешанный прием</c:v>
                </c:pt>
                <c:pt idx="1">
                  <c:v>оказывают помощь только взрослым</c:v>
                </c:pt>
                <c:pt idx="2">
                  <c:v>оказывают помощь только детям</c:v>
                </c:pt>
              </c:strCache>
            </c:strRef>
          </c:cat>
          <c:val>
            <c:numRef>
              <c:f>Лист1!$D$6:$D$8</c:f>
              <c:numCache>
                <c:formatCode>General</c:formatCode>
                <c:ptCount val="3"/>
                <c:pt idx="0">
                  <c:v>90</c:v>
                </c:pt>
                <c:pt idx="1">
                  <c:v>7</c:v>
                </c:pt>
                <c:pt idx="2">
                  <c:v>6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42893814076585413"/>
          <c:y val="0.73486717850063443"/>
          <c:w val="0.57106185923414599"/>
          <c:h val="0.2598771920079056"/>
        </c:manualLayout>
      </c:layout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По форме собственности</a:t>
            </a:r>
          </a:p>
        </c:rich>
      </c:tx>
      <c:layout>
        <c:manualLayout>
          <c:xMode val="edge"/>
          <c:yMode val="edge"/>
          <c:x val="0.45977693065016306"/>
          <c:y val="1.9773592367393348E-2"/>
        </c:manualLayout>
      </c:layout>
    </c:title>
    <c:plotArea>
      <c:layout>
        <c:manualLayout>
          <c:layoutTarget val="inner"/>
          <c:xMode val="edge"/>
          <c:yMode val="edge"/>
          <c:x val="9.1363717188742616E-2"/>
          <c:y val="0.13714066758976234"/>
          <c:w val="0.36111234898307076"/>
          <c:h val="0.86092396652471903"/>
        </c:manualLayout>
      </c:layout>
      <c:pieChart>
        <c:varyColors val="1"/>
        <c:ser>
          <c:idx val="0"/>
          <c:order val="0"/>
          <c:explosion val="21"/>
          <c:dPt>
            <c:idx val="0"/>
            <c:explosion val="20"/>
          </c:dPt>
          <c:dLbls>
            <c:dLbl>
              <c:idx val="0"/>
              <c:layout>
                <c:manualLayout>
                  <c:x val="3.1651549936639635E-2"/>
                  <c:y val="-0.39669113741062956"/>
                </c:manualLayout>
              </c:layout>
              <c:tx>
                <c:rich>
                  <a:bodyPr/>
                  <a:lstStyle/>
                  <a:p>
                    <a:r>
                      <a:rPr lang="en-US" sz="1500" dirty="0" smtClean="0"/>
                      <a:t>73</a:t>
                    </a:r>
                    <a:endParaRPr lang="en-US" dirty="0"/>
                  </a:p>
                </c:rich>
              </c:tx>
              <c:showPercent val="1"/>
              <c:separator>
</c:separator>
            </c:dLbl>
            <c:dLbl>
              <c:idx val="1"/>
              <c:layout>
                <c:manualLayout>
                  <c:x val="1.5293278978659689E-3"/>
                  <c:y val="-8.0692147590807381E-2"/>
                </c:manualLayout>
              </c:layout>
              <c:tx>
                <c:rich>
                  <a:bodyPr/>
                  <a:lstStyle/>
                  <a:p>
                    <a:r>
                      <a:rPr lang="en-US" sz="1500" smtClean="0"/>
                      <a:t>13</a:t>
                    </a:r>
                    <a:endParaRPr lang="en-US"/>
                  </a:p>
                </c:rich>
              </c:tx>
              <c:showPercent val="1"/>
              <c:separator>
</c:separator>
            </c:dLbl>
            <c:dLbl>
              <c:idx val="2"/>
              <c:layout>
                <c:manualLayout>
                  <c:x val="2.8169468875978331E-2"/>
                  <c:y val="-3.7724656233943797E-2"/>
                </c:manualLayout>
              </c:layout>
              <c:tx>
                <c:rich>
                  <a:bodyPr/>
                  <a:lstStyle/>
                  <a:p>
                    <a:r>
                      <a:rPr lang="en-US" sz="1500" smtClean="0"/>
                      <a:t>12</a:t>
                    </a:r>
                    <a:endParaRPr lang="en-US"/>
                  </a:p>
                </c:rich>
              </c:tx>
              <c:showPercent val="1"/>
              <c:separator>
</c:separator>
            </c:dLbl>
            <c:dLbl>
              <c:idx val="3"/>
              <c:layout>
                <c:manualLayout>
                  <c:x val="5.4424319162710887E-3"/>
                  <c:y val="-7.2997709677700287E-3"/>
                </c:manualLayout>
              </c:layout>
              <c:tx>
                <c:rich>
                  <a:bodyPr/>
                  <a:lstStyle/>
                  <a:p>
                    <a:r>
                      <a:rPr lang="en-US" sz="1500" smtClean="0"/>
                      <a:t>5</a:t>
                    </a:r>
                    <a:endParaRPr lang="en-US"/>
                  </a:p>
                </c:rich>
              </c:tx>
              <c:showPercent val="1"/>
              <c:separator>
</c:separator>
            </c:dLbl>
            <c:txPr>
              <a:bodyPr/>
              <a:lstStyle/>
              <a:p>
                <a:pPr>
                  <a:defRPr sz="1500" b="1"/>
                </a:pPr>
                <a:endParaRPr lang="ru-RU"/>
              </a:p>
            </c:txPr>
            <c:showPercent val="1"/>
            <c:separator>
</c:separator>
          </c:dLbls>
          <c:cat>
            <c:strRef>
              <c:f>Лист1!$C$12:$C$15</c:f>
              <c:strCache>
                <c:ptCount val="4"/>
                <c:pt idx="0">
                  <c:v>государственные</c:v>
                </c:pt>
                <c:pt idx="1">
                  <c:v>частной формы собственности</c:v>
                </c:pt>
                <c:pt idx="2">
                  <c:v>муниципальные</c:v>
                </c:pt>
                <c:pt idx="3">
                  <c:v>федеральные</c:v>
                </c:pt>
              </c:strCache>
            </c:strRef>
          </c:cat>
          <c:val>
            <c:numRef>
              <c:f>Лист1!$D$12:$D$15</c:f>
              <c:numCache>
                <c:formatCode>General</c:formatCode>
                <c:ptCount val="4"/>
                <c:pt idx="0">
                  <c:v>73</c:v>
                </c:pt>
                <c:pt idx="1">
                  <c:v>13</c:v>
                </c:pt>
                <c:pt idx="2">
                  <c:v>12</c:v>
                </c:pt>
                <c:pt idx="3">
                  <c:v>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3248216730938858"/>
          <c:y val="0.46616672174468488"/>
          <c:w val="0.45190477497145576"/>
          <c:h val="0.40863763451784157"/>
        </c:manualLayout>
      </c:layout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1"/>
  </c:externalData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F8F53-21BA-439B-BBB8-E0349285256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9DE218-3B75-4BAB-B7E1-77795F1D148D}">
      <dgm:prSet phldrT="[Текст]" custT="1"/>
      <dgm:spPr>
        <a:noFill/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just"/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Итоги работы стоматологических организаций Свердловской области в системе обязательного медицинского страхования   в 2017 году</a:t>
          </a:r>
          <a:endParaRPr lang="ru-RU" sz="2000" b="0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730C8DC-473B-4D66-80CA-5F9A8BE59EE2}" type="parTrans" cxnId="{1A81AEB2-37F8-45BB-8749-5425E10D89F5}">
      <dgm:prSet/>
      <dgm:spPr/>
      <dgm:t>
        <a:bodyPr/>
        <a:lstStyle/>
        <a:p>
          <a:endParaRPr lang="ru-RU" sz="1800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96BC56-8F33-4C75-828B-FC9197C357CD}" type="sibTrans" cxnId="{1A81AEB2-37F8-45BB-8749-5425E10D89F5}">
      <dgm:prSet/>
      <dgm:spPr/>
      <dgm:t>
        <a:bodyPr/>
        <a:lstStyle/>
        <a:p>
          <a:endParaRPr lang="ru-RU" sz="1800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994F30-A1DD-4467-A4F1-BF11E4968752}">
      <dgm:prSet phldrT="[Текст]" custT="1"/>
      <dgm:spPr>
        <a:noFill/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algn="just"/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Распределение объемов и сумм финансирования  стоматологической  медицинской помощи, оказываемой     в амбулаторно-поликлинических условиях в 2018 году</a:t>
          </a:r>
          <a:endParaRPr lang="ru-RU" sz="2000" b="0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62C9A55-FD23-403C-AA08-80B3AD61C9C8}" type="parTrans" cxnId="{1416E379-0765-4147-849B-8ADC5BDCCA19}">
      <dgm:prSet/>
      <dgm:spPr/>
      <dgm:t>
        <a:bodyPr/>
        <a:lstStyle/>
        <a:p>
          <a:endParaRPr lang="ru-RU" sz="1800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55146B-8D68-42CF-8151-0810D35377BC}" type="sibTrans" cxnId="{1416E379-0765-4147-849B-8ADC5BDCCA19}">
      <dgm:prSet/>
      <dgm:spPr/>
      <dgm:t>
        <a:bodyPr/>
        <a:lstStyle/>
        <a:p>
          <a:endParaRPr lang="ru-RU" sz="1800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DF6C86-36C2-48C8-9891-2943600D96B7}">
      <dgm:prSet phldrT="[Текст]" custT="1"/>
      <dgm:spPr>
        <a:noFill/>
        <a:ln>
          <a:noFill/>
        </a:ln>
      </dgm:spPr>
      <dgm:t>
        <a:bodyPr/>
        <a:lstStyle/>
        <a:p>
          <a:pPr algn="just"/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Критерии распределения объемов  стоматологической                       помощи между медицинскими организациями на 2019 год</a:t>
          </a:r>
          <a:endParaRPr lang="ru-RU" sz="2000" b="0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4CDF93-D056-4204-98B2-090CE4D8E32B}" type="sibTrans" cxnId="{FD9CC74E-0C79-45AA-AA84-C73D24DFC198}">
      <dgm:prSet/>
      <dgm:spPr/>
      <dgm:t>
        <a:bodyPr/>
        <a:lstStyle/>
        <a:p>
          <a:endParaRPr lang="ru-RU" sz="1800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B1B32D-A5D8-49EB-B1A6-D02AACDC3159}" type="parTrans" cxnId="{FD9CC74E-0C79-45AA-AA84-C73D24DFC198}">
      <dgm:prSet/>
      <dgm:spPr/>
      <dgm:t>
        <a:bodyPr/>
        <a:lstStyle/>
        <a:p>
          <a:endParaRPr lang="ru-RU" sz="1800" b="0" i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CF8EC2-0488-4D3F-978E-157F47E8E79A}" type="pres">
      <dgm:prSet presAssocID="{878F8F53-21BA-439B-BBB8-E0349285256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A24AC6F-C8D2-4EB0-A72E-F7981C153974}" type="pres">
      <dgm:prSet presAssocID="{878F8F53-21BA-439B-BBB8-E03492852565}" presName="Name1" presStyleCnt="0"/>
      <dgm:spPr/>
    </dgm:pt>
    <dgm:pt modelId="{24D83776-D612-4037-B026-D94EF963E00E}" type="pres">
      <dgm:prSet presAssocID="{878F8F53-21BA-439B-BBB8-E03492852565}" presName="cycle" presStyleCnt="0"/>
      <dgm:spPr/>
    </dgm:pt>
    <dgm:pt modelId="{C906E53D-DE53-4C45-9E80-376E73953F97}" type="pres">
      <dgm:prSet presAssocID="{878F8F53-21BA-439B-BBB8-E03492852565}" presName="srcNode" presStyleLbl="node1" presStyleIdx="0" presStyleCnt="3"/>
      <dgm:spPr/>
    </dgm:pt>
    <dgm:pt modelId="{926FBD31-63A9-470E-BD7A-48AB34D15B7E}" type="pres">
      <dgm:prSet presAssocID="{878F8F53-21BA-439B-BBB8-E03492852565}" presName="conn" presStyleLbl="parChTrans1D2" presStyleIdx="0" presStyleCnt="1"/>
      <dgm:spPr/>
      <dgm:t>
        <a:bodyPr/>
        <a:lstStyle/>
        <a:p>
          <a:endParaRPr lang="ru-RU"/>
        </a:p>
      </dgm:t>
    </dgm:pt>
    <dgm:pt modelId="{59AC7396-29CE-4F87-AACA-2F63E8CB04B9}" type="pres">
      <dgm:prSet presAssocID="{878F8F53-21BA-439B-BBB8-E03492852565}" presName="extraNode" presStyleLbl="node1" presStyleIdx="0" presStyleCnt="3"/>
      <dgm:spPr/>
    </dgm:pt>
    <dgm:pt modelId="{7546EF93-B00C-4D47-88AD-C535E072ACB7}" type="pres">
      <dgm:prSet presAssocID="{878F8F53-21BA-439B-BBB8-E03492852565}" presName="dstNode" presStyleLbl="node1" presStyleIdx="0" presStyleCnt="3"/>
      <dgm:spPr/>
    </dgm:pt>
    <dgm:pt modelId="{4B1A54F4-17C8-4EBC-92C5-7EE724834DE2}" type="pres">
      <dgm:prSet presAssocID="{789DE218-3B75-4BAB-B7E1-77795F1D148D}" presName="text_1" presStyleLbl="node1" presStyleIdx="0" presStyleCnt="3" custLinFactNeighborX="-525" custLinFactNeighborY="-4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9713D-1BC9-40CA-B505-5871E5758AE8}" type="pres">
      <dgm:prSet presAssocID="{789DE218-3B75-4BAB-B7E1-77795F1D148D}" presName="accent_1" presStyleCnt="0"/>
      <dgm:spPr/>
    </dgm:pt>
    <dgm:pt modelId="{4429F008-76D9-4A79-B4A8-457A22DDFAB1}" type="pres">
      <dgm:prSet presAssocID="{789DE218-3B75-4BAB-B7E1-77795F1D148D}" presName="accentRepeatNode" presStyleLbl="solidFgAcc1" presStyleIdx="0" presStyleCnt="3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0EEA5707-7A0A-41FA-811B-63D4A7FBE8A9}" type="pres">
      <dgm:prSet presAssocID="{C9994F30-A1DD-4467-A4F1-BF11E4968752}" presName="text_2" presStyleLbl="node1" presStyleIdx="1" presStyleCnt="3" custLinFactNeighborX="45" custLinFactNeighborY="18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7D534-3D3E-4032-AD5C-105D8A3D24EE}" type="pres">
      <dgm:prSet presAssocID="{C9994F30-A1DD-4467-A4F1-BF11E4968752}" presName="accent_2" presStyleCnt="0"/>
      <dgm:spPr/>
    </dgm:pt>
    <dgm:pt modelId="{93FB0A8D-5B27-49A2-9362-AFEAEF8AA129}" type="pres">
      <dgm:prSet presAssocID="{C9994F30-A1DD-4467-A4F1-BF11E4968752}" presName="accentRepeatNode" presStyleLbl="solidFgAcc1" presStyleIdx="1" presStyleCnt="3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  <dgm:pt modelId="{B869FA49-25FF-4469-A3C6-FED3564606DC}" type="pres">
      <dgm:prSet presAssocID="{7EDF6C86-36C2-48C8-9891-2943600D96B7}" presName="text_3" presStyleLbl="node1" presStyleIdx="2" presStyleCnt="3" custScaleX="102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A103B3-FA74-47A3-91B2-68B6E1E63E5F}" type="pres">
      <dgm:prSet presAssocID="{7EDF6C86-36C2-48C8-9891-2943600D96B7}" presName="accent_3" presStyleCnt="0"/>
      <dgm:spPr/>
    </dgm:pt>
    <dgm:pt modelId="{93E37C9E-0215-42A8-8140-2851819E92D0}" type="pres">
      <dgm:prSet presAssocID="{7EDF6C86-36C2-48C8-9891-2943600D96B7}" presName="accentRepeatNode" presStyleLbl="solidFgAcc1" presStyleIdx="2" presStyleCnt="3"/>
      <dgm:spPr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</dgm:pt>
  </dgm:ptLst>
  <dgm:cxnLst>
    <dgm:cxn modelId="{B910BB64-4BF1-4C00-B0CE-EE4252DB791A}" type="presOf" srcId="{1096BC56-8F33-4C75-828B-FC9197C357CD}" destId="{926FBD31-63A9-470E-BD7A-48AB34D15B7E}" srcOrd="0" destOrd="0" presId="urn:microsoft.com/office/officeart/2008/layout/VerticalCurvedList"/>
    <dgm:cxn modelId="{0AE78105-FEEA-4B86-9476-96130A6EDF62}" type="presOf" srcId="{789DE218-3B75-4BAB-B7E1-77795F1D148D}" destId="{4B1A54F4-17C8-4EBC-92C5-7EE724834DE2}" srcOrd="0" destOrd="0" presId="urn:microsoft.com/office/officeart/2008/layout/VerticalCurvedList"/>
    <dgm:cxn modelId="{C036AFCE-0D63-418E-851D-7427A61F57A3}" type="presOf" srcId="{C9994F30-A1DD-4467-A4F1-BF11E4968752}" destId="{0EEA5707-7A0A-41FA-811B-63D4A7FBE8A9}" srcOrd="0" destOrd="0" presId="urn:microsoft.com/office/officeart/2008/layout/VerticalCurvedList"/>
    <dgm:cxn modelId="{FD9CC74E-0C79-45AA-AA84-C73D24DFC198}" srcId="{878F8F53-21BA-439B-BBB8-E03492852565}" destId="{7EDF6C86-36C2-48C8-9891-2943600D96B7}" srcOrd="2" destOrd="0" parTransId="{ECB1B32D-A5D8-49EB-B1A6-D02AACDC3159}" sibTransId="{F84CDF93-D056-4204-98B2-090CE4D8E32B}"/>
    <dgm:cxn modelId="{1A81AEB2-37F8-45BB-8749-5425E10D89F5}" srcId="{878F8F53-21BA-439B-BBB8-E03492852565}" destId="{789DE218-3B75-4BAB-B7E1-77795F1D148D}" srcOrd="0" destOrd="0" parTransId="{0730C8DC-473B-4D66-80CA-5F9A8BE59EE2}" sibTransId="{1096BC56-8F33-4C75-828B-FC9197C357CD}"/>
    <dgm:cxn modelId="{001B0450-D23C-4AB7-8A2C-AC22A4DC98D4}" type="presOf" srcId="{878F8F53-21BA-439B-BBB8-E03492852565}" destId="{7CCF8EC2-0488-4D3F-978E-157F47E8E79A}" srcOrd="0" destOrd="0" presId="urn:microsoft.com/office/officeart/2008/layout/VerticalCurvedList"/>
    <dgm:cxn modelId="{F5DFAF2E-9172-4E15-A81A-3CE15A18CBF9}" type="presOf" srcId="{7EDF6C86-36C2-48C8-9891-2943600D96B7}" destId="{B869FA49-25FF-4469-A3C6-FED3564606DC}" srcOrd="0" destOrd="0" presId="urn:microsoft.com/office/officeart/2008/layout/VerticalCurvedList"/>
    <dgm:cxn modelId="{1416E379-0765-4147-849B-8ADC5BDCCA19}" srcId="{878F8F53-21BA-439B-BBB8-E03492852565}" destId="{C9994F30-A1DD-4467-A4F1-BF11E4968752}" srcOrd="1" destOrd="0" parTransId="{A62C9A55-FD23-403C-AA08-80B3AD61C9C8}" sibTransId="{7655146B-8D68-42CF-8151-0810D35377BC}"/>
    <dgm:cxn modelId="{9D837DB4-BB1B-400E-927A-83B01EBB587F}" type="presParOf" srcId="{7CCF8EC2-0488-4D3F-978E-157F47E8E79A}" destId="{FA24AC6F-C8D2-4EB0-A72E-F7981C153974}" srcOrd="0" destOrd="0" presId="urn:microsoft.com/office/officeart/2008/layout/VerticalCurvedList"/>
    <dgm:cxn modelId="{F6F62137-32F8-4779-8EA6-2CAA2B7A0532}" type="presParOf" srcId="{FA24AC6F-C8D2-4EB0-A72E-F7981C153974}" destId="{24D83776-D612-4037-B026-D94EF963E00E}" srcOrd="0" destOrd="0" presId="urn:microsoft.com/office/officeart/2008/layout/VerticalCurvedList"/>
    <dgm:cxn modelId="{EB10EADB-A1D5-4985-9D0E-342E5A5F56B0}" type="presParOf" srcId="{24D83776-D612-4037-B026-D94EF963E00E}" destId="{C906E53D-DE53-4C45-9E80-376E73953F97}" srcOrd="0" destOrd="0" presId="urn:microsoft.com/office/officeart/2008/layout/VerticalCurvedList"/>
    <dgm:cxn modelId="{7977E53E-85A2-42A0-9430-9E778EBD558E}" type="presParOf" srcId="{24D83776-D612-4037-B026-D94EF963E00E}" destId="{926FBD31-63A9-470E-BD7A-48AB34D15B7E}" srcOrd="1" destOrd="0" presId="urn:microsoft.com/office/officeart/2008/layout/VerticalCurvedList"/>
    <dgm:cxn modelId="{2CBAB59D-EDB8-4F35-8CE1-1BBAE29B5B26}" type="presParOf" srcId="{24D83776-D612-4037-B026-D94EF963E00E}" destId="{59AC7396-29CE-4F87-AACA-2F63E8CB04B9}" srcOrd="2" destOrd="0" presId="urn:microsoft.com/office/officeart/2008/layout/VerticalCurvedList"/>
    <dgm:cxn modelId="{7474DC8C-A8EA-4111-90E3-72D3C74AC0E3}" type="presParOf" srcId="{24D83776-D612-4037-B026-D94EF963E00E}" destId="{7546EF93-B00C-4D47-88AD-C535E072ACB7}" srcOrd="3" destOrd="0" presId="urn:microsoft.com/office/officeart/2008/layout/VerticalCurvedList"/>
    <dgm:cxn modelId="{1CC972E8-20CE-4AEE-9B3B-5E3C4240C306}" type="presParOf" srcId="{FA24AC6F-C8D2-4EB0-A72E-F7981C153974}" destId="{4B1A54F4-17C8-4EBC-92C5-7EE724834DE2}" srcOrd="1" destOrd="0" presId="urn:microsoft.com/office/officeart/2008/layout/VerticalCurvedList"/>
    <dgm:cxn modelId="{064064D1-E4D8-496E-8460-88A94790BD35}" type="presParOf" srcId="{FA24AC6F-C8D2-4EB0-A72E-F7981C153974}" destId="{26F9713D-1BC9-40CA-B505-5871E5758AE8}" srcOrd="2" destOrd="0" presId="urn:microsoft.com/office/officeart/2008/layout/VerticalCurvedList"/>
    <dgm:cxn modelId="{95BB3D3C-AFE9-41D1-AEF1-89CB11D9D035}" type="presParOf" srcId="{26F9713D-1BC9-40CA-B505-5871E5758AE8}" destId="{4429F008-76D9-4A79-B4A8-457A22DDFAB1}" srcOrd="0" destOrd="0" presId="urn:microsoft.com/office/officeart/2008/layout/VerticalCurvedList"/>
    <dgm:cxn modelId="{5F35EBC4-C2C5-4A12-B50A-5C8C220D6FE6}" type="presParOf" srcId="{FA24AC6F-C8D2-4EB0-A72E-F7981C153974}" destId="{0EEA5707-7A0A-41FA-811B-63D4A7FBE8A9}" srcOrd="3" destOrd="0" presId="urn:microsoft.com/office/officeart/2008/layout/VerticalCurvedList"/>
    <dgm:cxn modelId="{D473E40D-7CB3-4171-8D12-26A4743317B3}" type="presParOf" srcId="{FA24AC6F-C8D2-4EB0-A72E-F7981C153974}" destId="{3957D534-3D3E-4032-AD5C-105D8A3D24EE}" srcOrd="4" destOrd="0" presId="urn:microsoft.com/office/officeart/2008/layout/VerticalCurvedList"/>
    <dgm:cxn modelId="{2640D16C-CB07-4E76-AB2B-02C620DF4936}" type="presParOf" srcId="{3957D534-3D3E-4032-AD5C-105D8A3D24EE}" destId="{93FB0A8D-5B27-49A2-9362-AFEAEF8AA129}" srcOrd="0" destOrd="0" presId="urn:microsoft.com/office/officeart/2008/layout/VerticalCurvedList"/>
    <dgm:cxn modelId="{738A6AC7-EFAC-42D5-A900-E782A698F99E}" type="presParOf" srcId="{FA24AC6F-C8D2-4EB0-A72E-F7981C153974}" destId="{B869FA49-25FF-4469-A3C6-FED3564606DC}" srcOrd="5" destOrd="0" presId="urn:microsoft.com/office/officeart/2008/layout/VerticalCurvedList"/>
    <dgm:cxn modelId="{FAB18DFD-8C1D-44C5-BCF1-A3100C8CF42E}" type="presParOf" srcId="{FA24AC6F-C8D2-4EB0-A72E-F7981C153974}" destId="{25A103B3-FA74-47A3-91B2-68B6E1E63E5F}" srcOrd="6" destOrd="0" presId="urn:microsoft.com/office/officeart/2008/layout/VerticalCurvedList"/>
    <dgm:cxn modelId="{6B09F8E9-9451-43C4-AEBD-9D1F89D7DE29}" type="presParOf" srcId="{25A103B3-FA74-47A3-91B2-68B6E1E63E5F}" destId="{93E37C9E-0215-42A8-8140-2851819E92D0}" srcOrd="0" destOrd="0" presId="urn:microsoft.com/office/officeart/2008/layout/VerticalCurvedList"/>
  </dgm:cxnLst>
  <dgm:bg>
    <a:effectLst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EA4401-D3FC-4E27-A35A-4E3E48BEA8BD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64AA10-7D9B-4EBA-A6C8-F937780BAA88}">
      <dgm:prSet phldrT="[Текст]" custT="1"/>
      <dgm:spPr/>
      <dgm:t>
        <a:bodyPr/>
        <a:lstStyle/>
        <a:p>
          <a:pPr algn="l"/>
          <a:r>
            <a:rPr lang="ru-RU" sz="1600" b="1" i="0" u="none" strike="noStrike" dirty="0" smtClean="0">
              <a:effectLst/>
              <a:latin typeface="Times New Roman" pitchFamily="18" charset="0"/>
              <a:cs typeface="Times New Roman" pitchFamily="18" charset="0"/>
            </a:rPr>
            <a:t>      Средний медицинский</a:t>
          </a:r>
          <a:r>
            <a:rPr lang="ru-RU" sz="1600" b="1" i="0" u="none" strike="noStrike" baseline="0" dirty="0" smtClean="0"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u="none" strike="noStrike" dirty="0" smtClean="0">
              <a:effectLst/>
              <a:latin typeface="Times New Roman" pitchFamily="18" charset="0"/>
              <a:cs typeface="Times New Roman" pitchFamily="18" charset="0"/>
            </a:rPr>
            <a:t>персонал – 30%</a:t>
          </a:r>
          <a:endParaRPr lang="ru-RU" sz="1600" i="0" dirty="0"/>
        </a:p>
      </dgm:t>
    </dgm:pt>
    <dgm:pt modelId="{0C8ECF69-CE61-4C26-9621-733ED3F945F2}" type="parTrans" cxnId="{065BFA9D-67EB-4EFE-ABF8-183FDDF086E4}">
      <dgm:prSet/>
      <dgm:spPr/>
      <dgm:t>
        <a:bodyPr/>
        <a:lstStyle/>
        <a:p>
          <a:endParaRPr lang="ru-RU"/>
        </a:p>
      </dgm:t>
    </dgm:pt>
    <dgm:pt modelId="{DB0256E7-F92F-40F0-96EB-4CB490E6FAC9}" type="sibTrans" cxnId="{065BFA9D-67EB-4EFE-ABF8-183FDDF086E4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7000" b="-7000"/>
          </a:stretch>
        </a:blipFill>
      </dgm:spPr>
      <dgm:t>
        <a:bodyPr/>
        <a:lstStyle/>
        <a:p>
          <a:endParaRPr lang="ru-RU"/>
        </a:p>
      </dgm:t>
    </dgm:pt>
    <dgm:pt modelId="{D29EAE62-F5C2-4056-B189-0CD1D3378EA6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     Врачи – 70%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0E5B3B3-8479-41E1-B004-E75707B29FCE}" type="parTrans" cxnId="{3A1446B6-CFEE-4C3E-B74D-45A04E486516}">
      <dgm:prSet/>
      <dgm:spPr/>
      <dgm:t>
        <a:bodyPr/>
        <a:lstStyle/>
        <a:p>
          <a:endParaRPr lang="ru-RU"/>
        </a:p>
      </dgm:t>
    </dgm:pt>
    <dgm:pt modelId="{C0494039-F001-4E64-9268-B0056ADB4467}" type="sibTrans" cxnId="{3A1446B6-CFEE-4C3E-B74D-45A04E486516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ru-RU"/>
        </a:p>
      </dgm:t>
    </dgm:pt>
    <dgm:pt modelId="{468092BA-8D8A-496C-9F95-A165DF5091D9}" type="pres">
      <dgm:prSet presAssocID="{42EA4401-D3FC-4E27-A35A-4E3E48BEA8B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DBF31AD-96F8-4A70-B223-DFA2673F03F3}" type="pres">
      <dgm:prSet presAssocID="{42EA4401-D3FC-4E27-A35A-4E3E48BEA8BD}" presName="dot1" presStyleLbl="alignNode1" presStyleIdx="0" presStyleCnt="10"/>
      <dgm:spPr/>
    </dgm:pt>
    <dgm:pt modelId="{7EA5B309-2332-46A4-8B31-794064581011}" type="pres">
      <dgm:prSet presAssocID="{42EA4401-D3FC-4E27-A35A-4E3E48BEA8BD}" presName="dot2" presStyleLbl="alignNode1" presStyleIdx="1" presStyleCnt="10"/>
      <dgm:spPr/>
    </dgm:pt>
    <dgm:pt modelId="{988B284A-D40B-4001-989E-8D45BACC9B60}" type="pres">
      <dgm:prSet presAssocID="{42EA4401-D3FC-4E27-A35A-4E3E48BEA8BD}" presName="dot3" presStyleLbl="alignNode1" presStyleIdx="2" presStyleCnt="10"/>
      <dgm:spPr/>
      <dgm:t>
        <a:bodyPr/>
        <a:lstStyle/>
        <a:p>
          <a:endParaRPr lang="ru-RU"/>
        </a:p>
      </dgm:t>
    </dgm:pt>
    <dgm:pt modelId="{AC35671A-54EE-4386-9880-FCECF2D069A8}" type="pres">
      <dgm:prSet presAssocID="{42EA4401-D3FC-4E27-A35A-4E3E48BEA8BD}" presName="dotArrow1" presStyleLbl="alignNode1" presStyleIdx="3" presStyleCnt="10"/>
      <dgm:spPr>
        <a:noFill/>
        <a:ln>
          <a:noFill/>
        </a:ln>
      </dgm:spPr>
    </dgm:pt>
    <dgm:pt modelId="{5F93A9A8-8F1A-4395-AFEC-6A80CE150AD7}" type="pres">
      <dgm:prSet presAssocID="{42EA4401-D3FC-4E27-A35A-4E3E48BEA8BD}" presName="dotArrow2" presStyleLbl="alignNode1" presStyleIdx="4" presStyleCnt="10"/>
      <dgm:spPr>
        <a:noFill/>
        <a:ln>
          <a:noFill/>
        </a:ln>
      </dgm:spPr>
    </dgm:pt>
    <dgm:pt modelId="{F42B8C7D-4A4E-4068-845A-EB5EBAE50BD5}" type="pres">
      <dgm:prSet presAssocID="{42EA4401-D3FC-4E27-A35A-4E3E48BEA8BD}" presName="dotArrow3" presStyleLbl="alignNode1" presStyleIdx="5" presStyleCnt="10"/>
      <dgm:spPr>
        <a:noFill/>
        <a:ln>
          <a:noFill/>
        </a:ln>
      </dgm:spPr>
    </dgm:pt>
    <dgm:pt modelId="{21EE9699-1ABA-4F16-8D82-A52EC1209BD9}" type="pres">
      <dgm:prSet presAssocID="{42EA4401-D3FC-4E27-A35A-4E3E48BEA8BD}" presName="dotArrow4" presStyleLbl="alignNode1" presStyleIdx="6" presStyleCnt="10"/>
      <dgm:spPr>
        <a:noFill/>
        <a:ln>
          <a:noFill/>
        </a:ln>
      </dgm:spPr>
    </dgm:pt>
    <dgm:pt modelId="{12EF3B46-016E-45FB-B6D1-85069EC981BA}" type="pres">
      <dgm:prSet presAssocID="{42EA4401-D3FC-4E27-A35A-4E3E48BEA8BD}" presName="dotArrow5" presStyleLbl="alignNode1" presStyleIdx="7" presStyleCnt="10"/>
      <dgm:spPr>
        <a:noFill/>
        <a:ln>
          <a:noFill/>
        </a:ln>
      </dgm:spPr>
    </dgm:pt>
    <dgm:pt modelId="{9F8E7F44-5CD6-406D-BB0E-CBAC1BE64C94}" type="pres">
      <dgm:prSet presAssocID="{42EA4401-D3FC-4E27-A35A-4E3E48BEA8BD}" presName="dotArrow6" presStyleLbl="alignNode1" presStyleIdx="8" presStyleCnt="10"/>
      <dgm:spPr>
        <a:noFill/>
        <a:ln>
          <a:noFill/>
        </a:ln>
      </dgm:spPr>
    </dgm:pt>
    <dgm:pt modelId="{7CBD7F04-2280-44F3-84BA-A7C5A73BEB01}" type="pres">
      <dgm:prSet presAssocID="{42EA4401-D3FC-4E27-A35A-4E3E48BEA8BD}" presName="dotArrow7" presStyleLbl="alignNode1" presStyleIdx="9" presStyleCnt="10"/>
      <dgm:spPr>
        <a:noFill/>
        <a:ln>
          <a:noFill/>
        </a:ln>
      </dgm:spPr>
    </dgm:pt>
    <dgm:pt modelId="{0F69E00C-71B9-47B0-BAAF-1D3ED19EE89D}" type="pres">
      <dgm:prSet presAssocID="{AD64AA10-7D9B-4EBA-A6C8-F937780BAA88}" presName="parTx1" presStyleLbl="node1" presStyleIdx="0" presStyleCnt="2" custScaleX="339208" custScaleY="153716" custLinFactNeighborX="58613" custLinFactNeighborY="-10926"/>
      <dgm:spPr/>
      <dgm:t>
        <a:bodyPr/>
        <a:lstStyle/>
        <a:p>
          <a:endParaRPr lang="ru-RU"/>
        </a:p>
      </dgm:t>
    </dgm:pt>
    <dgm:pt modelId="{636AF3CA-2F96-4EE1-B343-73587A3E42BE}" type="pres">
      <dgm:prSet presAssocID="{DB0256E7-F92F-40F0-96EB-4CB490E6FAC9}" presName="picture1" presStyleCnt="0"/>
      <dgm:spPr/>
    </dgm:pt>
    <dgm:pt modelId="{CA13D8A3-34D5-418A-A431-AF04A764ACBB}" type="pres">
      <dgm:prSet presAssocID="{DB0256E7-F92F-40F0-96EB-4CB490E6FAC9}" presName="imageRepeatNode" presStyleLbl="fgImgPlace1" presStyleIdx="0" presStyleCnt="2" custScaleX="140578" custScaleY="143744" custLinFactX="-20496" custLinFactNeighborX="-100000" custLinFactNeighborY="-23851"/>
      <dgm:spPr/>
      <dgm:t>
        <a:bodyPr/>
        <a:lstStyle/>
        <a:p>
          <a:endParaRPr lang="ru-RU"/>
        </a:p>
      </dgm:t>
    </dgm:pt>
    <dgm:pt modelId="{A5BC3C62-C908-40D8-93A3-BD72108B7263}" type="pres">
      <dgm:prSet presAssocID="{D29EAE62-F5C2-4056-B189-0CD1D3378EA6}" presName="parTx2" presStyleLbl="node1" presStyleIdx="1" presStyleCnt="2" custScaleX="207940" custScaleY="138337" custLinFactNeighborX="44008" custLinFactNeighborY="-33537"/>
      <dgm:spPr/>
      <dgm:t>
        <a:bodyPr/>
        <a:lstStyle/>
        <a:p>
          <a:endParaRPr lang="ru-RU"/>
        </a:p>
      </dgm:t>
    </dgm:pt>
    <dgm:pt modelId="{6294E218-2E83-4ED2-9B8B-B3593297BB72}" type="pres">
      <dgm:prSet presAssocID="{C0494039-F001-4E64-9268-B0056ADB4467}" presName="picture2" presStyleCnt="0"/>
      <dgm:spPr/>
    </dgm:pt>
    <dgm:pt modelId="{4FEFCCE4-C164-482A-AC6B-FAB0D732BF18}" type="pres">
      <dgm:prSet presAssocID="{C0494039-F001-4E64-9268-B0056ADB4467}" presName="imageRepeatNode" presStyleLbl="fgImgPlace1" presStyleIdx="1" presStyleCnt="2" custScaleX="151380" custScaleY="148355" custLinFactNeighborX="-9773" custLinFactNeighborY="-48052"/>
      <dgm:spPr/>
      <dgm:t>
        <a:bodyPr/>
        <a:lstStyle/>
        <a:p>
          <a:endParaRPr lang="ru-RU"/>
        </a:p>
      </dgm:t>
    </dgm:pt>
  </dgm:ptLst>
  <dgm:cxnLst>
    <dgm:cxn modelId="{990CF260-73AE-4337-B1DF-EA45813D71D6}" type="presOf" srcId="{42EA4401-D3FC-4E27-A35A-4E3E48BEA8BD}" destId="{468092BA-8D8A-496C-9F95-A165DF5091D9}" srcOrd="0" destOrd="0" presId="urn:microsoft.com/office/officeart/2008/layout/AscendingPictureAccentProcess"/>
    <dgm:cxn modelId="{065BFA9D-67EB-4EFE-ABF8-183FDDF086E4}" srcId="{42EA4401-D3FC-4E27-A35A-4E3E48BEA8BD}" destId="{AD64AA10-7D9B-4EBA-A6C8-F937780BAA88}" srcOrd="0" destOrd="0" parTransId="{0C8ECF69-CE61-4C26-9621-733ED3F945F2}" sibTransId="{DB0256E7-F92F-40F0-96EB-4CB490E6FAC9}"/>
    <dgm:cxn modelId="{DE4D16E0-DC11-417E-8798-44ECDEB8192D}" type="presOf" srcId="{DB0256E7-F92F-40F0-96EB-4CB490E6FAC9}" destId="{CA13D8A3-34D5-418A-A431-AF04A764ACBB}" srcOrd="0" destOrd="0" presId="urn:microsoft.com/office/officeart/2008/layout/AscendingPictureAccentProcess"/>
    <dgm:cxn modelId="{B2464BAA-98CA-41A3-9049-B7B1CFA27F39}" type="presOf" srcId="{AD64AA10-7D9B-4EBA-A6C8-F937780BAA88}" destId="{0F69E00C-71B9-47B0-BAAF-1D3ED19EE89D}" srcOrd="0" destOrd="0" presId="urn:microsoft.com/office/officeart/2008/layout/AscendingPictureAccentProcess"/>
    <dgm:cxn modelId="{82449712-492D-4836-9A6A-8513ECD7A811}" type="presOf" srcId="{D29EAE62-F5C2-4056-B189-0CD1D3378EA6}" destId="{A5BC3C62-C908-40D8-93A3-BD72108B7263}" srcOrd="0" destOrd="0" presId="urn:microsoft.com/office/officeart/2008/layout/AscendingPictureAccentProcess"/>
    <dgm:cxn modelId="{3A1446B6-CFEE-4C3E-B74D-45A04E486516}" srcId="{42EA4401-D3FC-4E27-A35A-4E3E48BEA8BD}" destId="{D29EAE62-F5C2-4056-B189-0CD1D3378EA6}" srcOrd="1" destOrd="0" parTransId="{00E5B3B3-8479-41E1-B004-E75707B29FCE}" sibTransId="{C0494039-F001-4E64-9268-B0056ADB4467}"/>
    <dgm:cxn modelId="{22806A03-8F4D-4237-BE99-F24C15E44839}" type="presOf" srcId="{C0494039-F001-4E64-9268-B0056ADB4467}" destId="{4FEFCCE4-C164-482A-AC6B-FAB0D732BF18}" srcOrd="0" destOrd="0" presId="urn:microsoft.com/office/officeart/2008/layout/AscendingPictureAccentProcess"/>
    <dgm:cxn modelId="{235C3B6D-F164-4589-952B-ABA62390ACF7}" type="presParOf" srcId="{468092BA-8D8A-496C-9F95-A165DF5091D9}" destId="{ADBF31AD-96F8-4A70-B223-DFA2673F03F3}" srcOrd="0" destOrd="0" presId="urn:microsoft.com/office/officeart/2008/layout/AscendingPictureAccentProcess"/>
    <dgm:cxn modelId="{3248E8C8-5A16-4E61-BF2E-65EA20DFB587}" type="presParOf" srcId="{468092BA-8D8A-496C-9F95-A165DF5091D9}" destId="{7EA5B309-2332-46A4-8B31-794064581011}" srcOrd="1" destOrd="0" presId="urn:microsoft.com/office/officeart/2008/layout/AscendingPictureAccentProcess"/>
    <dgm:cxn modelId="{4C7D262F-839E-4254-9C3C-9F829314563F}" type="presParOf" srcId="{468092BA-8D8A-496C-9F95-A165DF5091D9}" destId="{988B284A-D40B-4001-989E-8D45BACC9B60}" srcOrd="2" destOrd="0" presId="urn:microsoft.com/office/officeart/2008/layout/AscendingPictureAccentProcess"/>
    <dgm:cxn modelId="{0730036D-25A5-43BF-9C04-95B3E1B060C0}" type="presParOf" srcId="{468092BA-8D8A-496C-9F95-A165DF5091D9}" destId="{AC35671A-54EE-4386-9880-FCECF2D069A8}" srcOrd="3" destOrd="0" presId="urn:microsoft.com/office/officeart/2008/layout/AscendingPictureAccentProcess"/>
    <dgm:cxn modelId="{FE4AD311-0CEE-44D4-9066-79EF30E1224E}" type="presParOf" srcId="{468092BA-8D8A-496C-9F95-A165DF5091D9}" destId="{5F93A9A8-8F1A-4395-AFEC-6A80CE150AD7}" srcOrd="4" destOrd="0" presId="urn:microsoft.com/office/officeart/2008/layout/AscendingPictureAccentProcess"/>
    <dgm:cxn modelId="{A311C7FD-7B04-485B-8D99-A464EEAF0112}" type="presParOf" srcId="{468092BA-8D8A-496C-9F95-A165DF5091D9}" destId="{F42B8C7D-4A4E-4068-845A-EB5EBAE50BD5}" srcOrd="5" destOrd="0" presId="urn:microsoft.com/office/officeart/2008/layout/AscendingPictureAccentProcess"/>
    <dgm:cxn modelId="{625F714F-DBDD-4196-BED1-DC7D69A95257}" type="presParOf" srcId="{468092BA-8D8A-496C-9F95-A165DF5091D9}" destId="{21EE9699-1ABA-4F16-8D82-A52EC1209BD9}" srcOrd="6" destOrd="0" presId="urn:microsoft.com/office/officeart/2008/layout/AscendingPictureAccentProcess"/>
    <dgm:cxn modelId="{7C125618-44B1-4FB6-9F3A-F86D1144F9B8}" type="presParOf" srcId="{468092BA-8D8A-496C-9F95-A165DF5091D9}" destId="{12EF3B46-016E-45FB-B6D1-85069EC981BA}" srcOrd="7" destOrd="0" presId="urn:microsoft.com/office/officeart/2008/layout/AscendingPictureAccentProcess"/>
    <dgm:cxn modelId="{C6DE7D6C-ACB5-4915-88B1-74C5FAE63123}" type="presParOf" srcId="{468092BA-8D8A-496C-9F95-A165DF5091D9}" destId="{9F8E7F44-5CD6-406D-BB0E-CBAC1BE64C94}" srcOrd="8" destOrd="0" presId="urn:microsoft.com/office/officeart/2008/layout/AscendingPictureAccentProcess"/>
    <dgm:cxn modelId="{3D7A79A9-2341-44C3-B9E1-1ACF37DA8AB5}" type="presParOf" srcId="{468092BA-8D8A-496C-9F95-A165DF5091D9}" destId="{7CBD7F04-2280-44F3-84BA-A7C5A73BEB01}" srcOrd="9" destOrd="0" presId="urn:microsoft.com/office/officeart/2008/layout/AscendingPictureAccentProcess"/>
    <dgm:cxn modelId="{2FE9F13B-16B6-4A58-A6CE-88DFDEBBF3E7}" type="presParOf" srcId="{468092BA-8D8A-496C-9F95-A165DF5091D9}" destId="{0F69E00C-71B9-47B0-BAAF-1D3ED19EE89D}" srcOrd="10" destOrd="0" presId="urn:microsoft.com/office/officeart/2008/layout/AscendingPictureAccentProcess"/>
    <dgm:cxn modelId="{418B8FF8-B9A8-4B01-A285-6BF3F8F06887}" type="presParOf" srcId="{468092BA-8D8A-496C-9F95-A165DF5091D9}" destId="{636AF3CA-2F96-4EE1-B343-73587A3E42BE}" srcOrd="11" destOrd="0" presId="urn:microsoft.com/office/officeart/2008/layout/AscendingPictureAccentProcess"/>
    <dgm:cxn modelId="{C2AF38B0-CAF2-4F0F-9E36-46ADCA388676}" type="presParOf" srcId="{636AF3CA-2F96-4EE1-B343-73587A3E42BE}" destId="{CA13D8A3-34D5-418A-A431-AF04A764ACBB}" srcOrd="0" destOrd="0" presId="urn:microsoft.com/office/officeart/2008/layout/AscendingPictureAccentProcess"/>
    <dgm:cxn modelId="{2942F694-4504-4CCC-9F9D-2FCBCDDAA0A8}" type="presParOf" srcId="{468092BA-8D8A-496C-9F95-A165DF5091D9}" destId="{A5BC3C62-C908-40D8-93A3-BD72108B7263}" srcOrd="12" destOrd="0" presId="urn:microsoft.com/office/officeart/2008/layout/AscendingPictureAccentProcess"/>
    <dgm:cxn modelId="{372D3736-9910-487D-9CAC-DBE891F25A21}" type="presParOf" srcId="{468092BA-8D8A-496C-9F95-A165DF5091D9}" destId="{6294E218-2E83-4ED2-9B8B-B3593297BB72}" srcOrd="13" destOrd="0" presId="urn:microsoft.com/office/officeart/2008/layout/AscendingPictureAccentProcess"/>
    <dgm:cxn modelId="{A7668E36-3733-49F4-B9E2-ED67FED61E7B}" type="presParOf" srcId="{6294E218-2E83-4ED2-9B8B-B3593297BB72}" destId="{4FEFCCE4-C164-482A-AC6B-FAB0D732BF18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6FBD31-63A9-470E-BD7A-48AB34D15B7E}">
      <dsp:nvSpPr>
        <dsp:cNvPr id="0" name=""/>
        <dsp:cNvSpPr/>
      </dsp:nvSpPr>
      <dsp:spPr>
        <a:xfrm>
          <a:off x="-5426264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1A54F4-17C8-4EBC-92C5-7EE724834DE2}">
      <dsp:nvSpPr>
        <dsp:cNvPr id="0" name=""/>
        <dsp:cNvSpPr/>
      </dsp:nvSpPr>
      <dsp:spPr>
        <a:xfrm>
          <a:off x="568078" y="430541"/>
          <a:ext cx="7267652" cy="950505"/>
        </a:xfrm>
        <a:prstGeom prst="rect">
          <a:avLst/>
        </a:prstGeom>
        <a:noFill/>
        <a:ln w="285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464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Итоги работы стоматологических организаций Свердловской области в системе обязательного медицинского страхования   в 2017 году</a:t>
          </a:r>
          <a:endParaRPr lang="ru-RU" sz="2000" b="0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68078" y="430541"/>
        <a:ext cx="7267652" cy="950505"/>
      </dsp:txXfrm>
    </dsp:sp>
    <dsp:sp modelId="{4429F008-76D9-4A79-B4A8-457A22DDFAB1}">
      <dsp:nvSpPr>
        <dsp:cNvPr id="0" name=""/>
        <dsp:cNvSpPr/>
      </dsp:nvSpPr>
      <dsp:spPr>
        <a:xfrm>
          <a:off x="12167" y="356439"/>
          <a:ext cx="1188132" cy="1188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EA5707-7A0A-41FA-811B-63D4A7FBE8A9}">
      <dsp:nvSpPr>
        <dsp:cNvPr id="0" name=""/>
        <dsp:cNvSpPr/>
      </dsp:nvSpPr>
      <dsp:spPr>
        <a:xfrm>
          <a:off x="954857" y="1918319"/>
          <a:ext cx="6922143" cy="950505"/>
        </a:xfrm>
        <a:prstGeom prst="rect">
          <a:avLst/>
        </a:prstGeom>
        <a:noFill/>
        <a:ln w="28575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464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Распределение объемов и сумм финансирования  стоматологической  медицинской помощи, оказываемой     в амбулаторно-поликлинических условиях в 2018 году</a:t>
          </a:r>
          <a:endParaRPr lang="ru-RU" sz="2000" b="0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954857" y="1918319"/>
        <a:ext cx="6922143" cy="950505"/>
      </dsp:txXfrm>
    </dsp:sp>
    <dsp:sp modelId="{93FB0A8D-5B27-49A2-9362-AFEAEF8AA129}">
      <dsp:nvSpPr>
        <dsp:cNvPr id="0" name=""/>
        <dsp:cNvSpPr/>
      </dsp:nvSpPr>
      <dsp:spPr>
        <a:xfrm>
          <a:off x="357676" y="1782198"/>
          <a:ext cx="1188132" cy="1188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69FA49-25FF-4469-A3C6-FED3564606DC}">
      <dsp:nvSpPr>
        <dsp:cNvPr id="0" name=""/>
        <dsp:cNvSpPr/>
      </dsp:nvSpPr>
      <dsp:spPr>
        <a:xfrm>
          <a:off x="499399" y="3326769"/>
          <a:ext cx="7481321" cy="950505"/>
        </a:xfrm>
        <a:prstGeom prst="rect">
          <a:avLst/>
        </a:prstGeom>
        <a:noFill/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4464" tIns="50800" rIns="50800" bIns="508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rPr>
            <a:t>Критерии распределения объемов  стоматологической                       помощи между медицинскими организациями на 2019 год</a:t>
          </a:r>
          <a:endParaRPr lang="ru-RU" sz="2000" b="0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99399" y="3326769"/>
        <a:ext cx="7481321" cy="950505"/>
      </dsp:txXfrm>
    </dsp:sp>
    <dsp:sp modelId="{93E37C9E-0215-42A8-8140-2851819E92D0}">
      <dsp:nvSpPr>
        <dsp:cNvPr id="0" name=""/>
        <dsp:cNvSpPr/>
      </dsp:nvSpPr>
      <dsp:spPr>
        <a:xfrm>
          <a:off x="12167" y="3207956"/>
          <a:ext cx="1188132" cy="1188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noFill/>
          <a:prstDash val="solid"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BF31AD-96F8-4A70-B223-DFA2673F03F3}">
      <dsp:nvSpPr>
        <dsp:cNvPr id="0" name=""/>
        <dsp:cNvSpPr/>
      </dsp:nvSpPr>
      <dsp:spPr>
        <a:xfrm>
          <a:off x="2891818" y="1400479"/>
          <a:ext cx="62580" cy="6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5B309-2332-46A4-8B31-794064581011}">
      <dsp:nvSpPr>
        <dsp:cNvPr id="0" name=""/>
        <dsp:cNvSpPr/>
      </dsp:nvSpPr>
      <dsp:spPr>
        <a:xfrm>
          <a:off x="2836998" y="1488331"/>
          <a:ext cx="62580" cy="6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B284A-D40B-4001-989E-8D45BACC9B60}">
      <dsp:nvSpPr>
        <dsp:cNvPr id="0" name=""/>
        <dsp:cNvSpPr/>
      </dsp:nvSpPr>
      <dsp:spPr>
        <a:xfrm>
          <a:off x="2771664" y="1564392"/>
          <a:ext cx="62580" cy="62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5671A-54EE-4386-9880-FCECF2D069A8}">
      <dsp:nvSpPr>
        <dsp:cNvPr id="0" name=""/>
        <dsp:cNvSpPr/>
      </dsp:nvSpPr>
      <dsp:spPr>
        <a:xfrm>
          <a:off x="2849764" y="516310"/>
          <a:ext cx="62580" cy="62580"/>
        </a:xfrm>
        <a:prstGeom prst="ellipse">
          <a:avLst/>
        </a:prstGeom>
        <a:noFill/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93A9A8-8F1A-4395-AFEC-6A80CE150AD7}">
      <dsp:nvSpPr>
        <dsp:cNvPr id="0" name=""/>
        <dsp:cNvSpPr/>
      </dsp:nvSpPr>
      <dsp:spPr>
        <a:xfrm>
          <a:off x="2933371" y="466489"/>
          <a:ext cx="62580" cy="62580"/>
        </a:xfrm>
        <a:prstGeom prst="ellipse">
          <a:avLst/>
        </a:prstGeom>
        <a:noFill/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B8C7D-4A4E-4068-845A-EB5EBAE50BD5}">
      <dsp:nvSpPr>
        <dsp:cNvPr id="0" name=""/>
        <dsp:cNvSpPr/>
      </dsp:nvSpPr>
      <dsp:spPr>
        <a:xfrm>
          <a:off x="3016728" y="416667"/>
          <a:ext cx="62580" cy="62580"/>
        </a:xfrm>
        <a:prstGeom prst="ellipse">
          <a:avLst/>
        </a:prstGeom>
        <a:noFill/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EE9699-1ABA-4F16-8D82-A52EC1209BD9}">
      <dsp:nvSpPr>
        <dsp:cNvPr id="0" name=""/>
        <dsp:cNvSpPr/>
      </dsp:nvSpPr>
      <dsp:spPr>
        <a:xfrm>
          <a:off x="3100085" y="466489"/>
          <a:ext cx="62580" cy="62580"/>
        </a:xfrm>
        <a:prstGeom prst="ellipse">
          <a:avLst/>
        </a:prstGeom>
        <a:noFill/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F3B46-016E-45FB-B6D1-85069EC981BA}">
      <dsp:nvSpPr>
        <dsp:cNvPr id="0" name=""/>
        <dsp:cNvSpPr/>
      </dsp:nvSpPr>
      <dsp:spPr>
        <a:xfrm>
          <a:off x="3183692" y="516310"/>
          <a:ext cx="62580" cy="62580"/>
        </a:xfrm>
        <a:prstGeom prst="ellipse">
          <a:avLst/>
        </a:prstGeom>
        <a:noFill/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E7F44-5CD6-406D-BB0E-CBAC1BE64C94}">
      <dsp:nvSpPr>
        <dsp:cNvPr id="0" name=""/>
        <dsp:cNvSpPr/>
      </dsp:nvSpPr>
      <dsp:spPr>
        <a:xfrm>
          <a:off x="3016728" y="521791"/>
          <a:ext cx="62580" cy="62580"/>
        </a:xfrm>
        <a:prstGeom prst="ellipse">
          <a:avLst/>
        </a:prstGeom>
        <a:noFill/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D7F04-2280-44F3-84BA-A7C5A73BEB01}">
      <dsp:nvSpPr>
        <dsp:cNvPr id="0" name=""/>
        <dsp:cNvSpPr/>
      </dsp:nvSpPr>
      <dsp:spPr>
        <a:xfrm>
          <a:off x="3016728" y="626915"/>
          <a:ext cx="62580" cy="62580"/>
        </a:xfrm>
        <a:prstGeom prst="ellipse">
          <a:avLst/>
        </a:prstGeom>
        <a:noFill/>
        <a:ln w="285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9E00C-71B9-47B0-BAAF-1D3ED19EE89D}">
      <dsp:nvSpPr>
        <dsp:cNvPr id="0" name=""/>
        <dsp:cNvSpPr/>
      </dsp:nvSpPr>
      <dsp:spPr>
        <a:xfrm>
          <a:off x="1684363" y="1656184"/>
          <a:ext cx="4578389" cy="5565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69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strike="noStrike" kern="1200" dirty="0" smtClean="0">
              <a:effectLst/>
              <a:latin typeface="Times New Roman" pitchFamily="18" charset="0"/>
              <a:cs typeface="Times New Roman" pitchFamily="18" charset="0"/>
            </a:rPr>
            <a:t>      Средний медицинский</a:t>
          </a:r>
          <a:r>
            <a:rPr lang="ru-RU" sz="1600" b="1" i="0" u="none" strike="noStrike" kern="1200" baseline="0" dirty="0" smtClean="0">
              <a:effectLst/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i="0" u="none" strike="noStrike" kern="1200" dirty="0" smtClean="0">
              <a:effectLst/>
              <a:latin typeface="Times New Roman" pitchFamily="18" charset="0"/>
              <a:cs typeface="Times New Roman" pitchFamily="18" charset="0"/>
            </a:rPr>
            <a:t>персонал – 30%</a:t>
          </a:r>
          <a:endParaRPr lang="ru-RU" sz="1600" i="0" kern="1200" dirty="0"/>
        </a:p>
      </dsp:txBody>
      <dsp:txXfrm>
        <a:off x="1684363" y="1656184"/>
        <a:ext cx="4578389" cy="556509"/>
      </dsp:txXfrm>
    </dsp:sp>
    <dsp:sp modelId="{CA13D8A3-34D5-418A-A431-AF04A764ACBB}">
      <dsp:nvSpPr>
        <dsp:cNvPr id="0" name=""/>
        <dsp:cNvSpPr/>
      </dsp:nvSpPr>
      <dsp:spPr>
        <a:xfrm>
          <a:off x="1252311" y="1152130"/>
          <a:ext cx="879739" cy="89949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7000" b="-7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C3C62-C908-40D8-93A3-BD72108B7263}">
      <dsp:nvSpPr>
        <dsp:cNvPr id="0" name=""/>
        <dsp:cNvSpPr/>
      </dsp:nvSpPr>
      <dsp:spPr>
        <a:xfrm>
          <a:off x="2943597" y="894031"/>
          <a:ext cx="2806626" cy="5008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693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     Врачи – 70%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43597" y="894031"/>
        <a:ext cx="2806626" cy="500831"/>
      </dsp:txXfrm>
    </dsp:sp>
    <dsp:sp modelId="{4FEFCCE4-C164-482A-AC6B-FAB0D732BF18}">
      <dsp:nvSpPr>
        <dsp:cNvPr id="0" name=""/>
        <dsp:cNvSpPr/>
      </dsp:nvSpPr>
      <dsp:spPr>
        <a:xfrm>
          <a:off x="2481899" y="278130"/>
          <a:ext cx="947338" cy="92834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9000" b="-9000"/>
          </a:stretch>
        </a:blip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0.50412</cdr:x>
      <cdr:y>0.02632</cdr:y>
    </cdr:from>
    <cdr:to>
      <cdr:x>0.8464</cdr:x>
      <cdr:y>0.15789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32248" y="72008"/>
          <a:ext cx="1515591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По статусу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7B7C6-BF79-4C45-A26C-8B4887DB1A45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FEB5D-56A5-4EC5-BFE9-9E37736B74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0822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0" y="0"/>
            <a:ext cx="2946400" cy="496809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r">
              <a:defRPr sz="1200"/>
            </a:lvl1pPr>
          </a:lstStyle>
          <a:p>
            <a:fld id="{BD263A49-2731-40B1-AE3D-9D7AFAB2CBB1}" type="datetimeFigureOut">
              <a:rPr lang="ru-RU" smtClean="0"/>
              <a:pPr/>
              <a:t>10.04.2018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10" rIns="91418" bIns="457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5712"/>
            <a:ext cx="5438775" cy="4466511"/>
          </a:xfrm>
          <a:prstGeom prst="rect">
            <a:avLst/>
          </a:prstGeom>
        </p:spPr>
        <p:txBody>
          <a:bodyPr vert="horz" lIns="91418" tIns="45710" rIns="91418" bIns="4571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4"/>
            <a:ext cx="2946400" cy="496809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0" y="9428244"/>
            <a:ext cx="2946400" cy="496809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r">
              <a:defRPr sz="1200"/>
            </a:lvl1pPr>
          </a:lstStyle>
          <a:p>
            <a:fld id="{B0121430-CBAC-4A35-8382-E68280EFD8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809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21430-CBAC-4A35-8382-E68280EFD8D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4659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21430-CBAC-4A35-8382-E68280EFD8D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392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21430-CBAC-4A35-8382-E68280EFD8D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8898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21430-CBAC-4A35-8382-E68280EFD8D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1947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21430-CBAC-4A35-8382-E68280EFD8D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4920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21430-CBAC-4A35-8382-E68280EFD8D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5846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21430-CBAC-4A35-8382-E68280EFD8D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1309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13BE7-448F-45D4-9957-366DB7301A0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5342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21430-CBAC-4A35-8382-E68280EFD8D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8432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21430-CBAC-4A35-8382-E68280EFD8D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95820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/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13BE7-448F-45D4-9957-366DB7301A01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695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21430-CBAC-4A35-8382-E68280EFD8D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6968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21430-CBAC-4A35-8382-E68280EFD8D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5095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/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21430-CBAC-4A35-8382-E68280EFD8D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7234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21430-CBAC-4A35-8382-E68280EFD8D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716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/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21430-CBAC-4A35-8382-E68280EFD8D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4786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21430-CBAC-4A35-8382-E68280EFD8D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9696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21430-CBAC-4A35-8382-E68280EFD8D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2579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0" i="0" kern="1200" dirty="0" smtClean="0">
              <a:solidFill>
                <a:srgbClr val="C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21430-CBAC-4A35-8382-E68280EFD8D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0185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 smtClean="0">
              <a:solidFill>
                <a:srgbClr val="C00000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121430-CBAC-4A35-8382-E68280EFD8D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1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B953E-440A-4998-9D40-46F307AC26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72021D-7CBD-4531-9E9E-BFCA3466D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711F8-4384-42C6-8F3F-C866592904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021D-7CBD-4531-9E9E-BFCA3466D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D1004-41F8-4CA4-94CD-083B9A7C716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021D-7CBD-4531-9E9E-BFCA3466D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B20D-748C-4C13-A17D-B3CA968E16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2C09-19F5-4B7E-BD96-E2570E9138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A095-723D-41A2-BCFC-2F8199D6F63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021D-7CBD-4531-9E9E-BFCA3466D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C429-4166-46EC-ABEF-DF48112463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021D-7CBD-4531-9E9E-BFCA3466D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09B38-EAB2-4C80-8EAA-F845868945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021D-7CBD-4531-9E9E-BFCA3466D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DA91-1AF4-4725-BCD0-34C39CBFB9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021D-7CBD-4531-9E9E-BFCA3466D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B99BD-0D9E-432E-A585-99687EF4B8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021D-7CBD-4531-9E9E-BFCA3466D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1CFDA-B240-4E41-B82E-FFE89A0E44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021D-7CBD-4531-9E9E-BFCA3466D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C5D75-39FE-41B4-A400-4772D47EE8E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021D-7CBD-4531-9E9E-BFCA3466D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B682E84-8F80-4A12-9E0A-4F9F5D54170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10.04.2018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C72021D-7CBD-4531-9E9E-BFCA3466D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8357" y="2492895"/>
            <a:ext cx="3348373" cy="334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260648"/>
            <a:ext cx="51639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ТФОМС Свердловской области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91" y="0"/>
            <a:ext cx="1296143" cy="12313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6980" y="1412776"/>
            <a:ext cx="82089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prstClr val="black"/>
                </a:solidFill>
                <a:latin typeface="Century Schoolbook" pitchFamily="18" charset="0"/>
                <a:cs typeface="Arial" pitchFamily="34" charset="0"/>
              </a:rPr>
              <a:t>Особенности планирования и оплаты стоматологической  помощи в 2018 </a:t>
            </a:r>
            <a:r>
              <a:rPr lang="ru-RU" sz="3200" b="1" i="1" dirty="0">
                <a:solidFill>
                  <a:prstClr val="black"/>
                </a:solidFill>
                <a:latin typeface="Century Schoolbook" pitchFamily="18" charset="0"/>
                <a:cs typeface="Arial" pitchFamily="34" charset="0"/>
              </a:rPr>
              <a:t>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2975" y="6258124"/>
            <a:ext cx="18925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апреля 2018 год</a:t>
            </a:r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1030381" y="5517232"/>
            <a:ext cx="778273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Начальник отдела контроля объемов и качества медицинской помощи</a:t>
            </a:r>
            <a:endParaRPr lang="ru-RU" alt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EECE1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БАЛАНДИНА ЕЛЕНА АНАТОЛЬЕВНА</a:t>
            </a:r>
            <a:endParaRPr lang="ru-RU" alt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10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99970399"/>
              </p:ext>
            </p:extLst>
          </p:nvPr>
        </p:nvGraphicFramePr>
        <p:xfrm>
          <a:off x="409351" y="1124744"/>
          <a:ext cx="8389145" cy="4738545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1464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/>
                <a:gridCol w="1080120"/>
                <a:gridCol w="1080120"/>
                <a:gridCol w="1850232"/>
              </a:tblGrid>
              <a:tr h="984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МО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Код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специальности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</a:t>
                      </a:r>
                      <a:endParaRPr lang="ru-RU" sz="12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лечения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посещений 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день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рабочих часов в день, необходимых для выполнения данной нагрузки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447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Тугулымская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ЦРБ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Стоматология (зубной врач)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02.03.2017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9525" marR="9525" marT="9525" marB="0"/>
                </a:tc>
              </a:tr>
              <a:tr h="245576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Арамильская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Стоматология детская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26.04.2017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54,5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576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Ачитская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ЦРБ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Стоматология (зубной врач)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18.05.2017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48,5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576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ДГБ г. Нижний Тагил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Стоматология детская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22.08.2017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44,5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5576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Верхнепышминская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Стоматология общей практики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29.09.2017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43,5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5576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Сысертская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ЦРБ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Стоматология терапевтическая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04.12.2017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42,5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5576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Богдановичская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Стоматология терапевтическая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04.12.2017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5576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ЦГБ № 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Стоматология терапевтическая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03.07.2017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5576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 г. Первоуральск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Стоматология (зубной врач)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03.04.2017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35,5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5576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Ирбитская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Стоматология детская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07.03.2017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35,5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5576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Госпиталь для ветеранов войн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Стоматология терапевтическая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27.03.2017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9525" marR="9525" marT="9525" marB="0"/>
                </a:tc>
              </a:tr>
              <a:tr h="245576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Березовская СП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Стоматология хирургическая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29.09.2017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19,3</a:t>
                      </a:r>
                    </a:p>
                  </a:txBody>
                  <a:tcPr marL="9525" marR="9525" marT="9525" marB="0"/>
                </a:tc>
              </a:tr>
              <a:tr h="245576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Ревдинская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Стоматология детская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02.06.2017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525" marR="9525" marT="9525" marB="0"/>
                </a:tc>
              </a:tr>
              <a:tr h="245576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Объединение Стоматология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Стоматология хирургическая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01.09.2017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14,2</a:t>
                      </a:r>
                    </a:p>
                  </a:txBody>
                  <a:tcPr marL="9525" marR="9525" marT="9525" marB="0"/>
                </a:tc>
              </a:tr>
              <a:tr h="245576"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СП г. Нижний Тагил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72000" algn="l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Стоматология хирургическая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01.11.2017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11,7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4161" y="196157"/>
            <a:ext cx="748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Функция врачебной должности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7452320" y="2348880"/>
            <a:ext cx="0" cy="33843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5576" y="6165304"/>
            <a:ext cx="76966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i="1" dirty="0" smtClean="0">
                <a:latin typeface="Times New Roman" pitchFamily="18" charset="0"/>
                <a:cs typeface="Times New Roman" pitchFamily="18" charset="0"/>
              </a:rPr>
              <a:t>Отраслевые нормы времени на выполнение работ, связанных с посещением одним пациентом врача-стоматолога- терапевта, утверждены приказом от 19.12.2016  № 913н и составляют 44 минуты  </a:t>
            </a:r>
            <a:endParaRPr lang="ru-RU" sz="13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6" y="0"/>
            <a:ext cx="971838" cy="92324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021D-7CBD-4531-9E9E-BFCA3466D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08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9993976"/>
              </p:ext>
            </p:extLst>
          </p:nvPr>
        </p:nvGraphicFramePr>
        <p:xfrm>
          <a:off x="431328" y="764702"/>
          <a:ext cx="8389145" cy="5328601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268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272"/>
                <a:gridCol w="1008112"/>
                <a:gridCol w="936104"/>
                <a:gridCol w="1728193"/>
              </a:tblGrid>
              <a:tr h="755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МО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Код </a:t>
                      </a:r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специальности 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</a:t>
                      </a:r>
                      <a:endParaRPr lang="ru-RU" sz="105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лечения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algn="ctr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УЕТ </a:t>
                      </a:r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день 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ctr" rtl="0" fontAlgn="ctr"/>
                      <a:r>
                        <a:rPr lang="ru-RU" sz="105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05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рабочих часов в день, необходимых для выполнения данной нагрузки</a:t>
                      </a:r>
                      <a:endParaRPr lang="ru-RU" sz="105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578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 </a:t>
                      </a: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терапевтическая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13.04.2017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1 397</a:t>
                      </a:r>
                      <a:endParaRPr lang="ru-RU" sz="13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78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 </a:t>
                      </a: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терапевтическая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02.10.2017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095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1 183</a:t>
                      </a:r>
                      <a:endParaRPr lang="ru-RU" sz="13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578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 </a:t>
                      </a: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Асбест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терапевтическая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30.11.2017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935</a:t>
                      </a:r>
                      <a:endParaRPr lang="ru-RU" sz="13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578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Объединение Стоматология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общей практики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05.10.2017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519</a:t>
                      </a:r>
                      <a:endParaRPr lang="ru-RU" sz="13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578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Ирбитская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(зубной врач)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03.11.2017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392</a:t>
                      </a:r>
                      <a:endParaRPr lang="ru-RU" sz="13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578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Богдановичская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терапевтическая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04.12.2017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</a:t>
                      </a:r>
                      <a:endParaRPr lang="ru-RU" sz="13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578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ДГБ </a:t>
                      </a: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детская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06.09.2017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  <a:endParaRPr lang="ru-RU" sz="13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578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Сухоложская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(зубной врач)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03.05.2017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  <a:endParaRPr lang="ru-RU" sz="13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578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 г. Первоуральск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терапевтическая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07.03.2017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</a:t>
                      </a:r>
                      <a:endParaRPr lang="ru-RU" sz="13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578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Режевская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(зубной врач)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18.08.2017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</a:t>
                      </a:r>
                      <a:endParaRPr lang="ru-RU" sz="13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578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 </a:t>
                      </a: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терапевтическая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04.12.2017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</a:t>
                      </a:r>
                      <a:endParaRPr lang="ru-RU" sz="13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578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Сысертская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ЦРБ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терапевтическая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12.09.2017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lang="ru-RU" sz="13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578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Березовская СП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хирургическая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29.09.2017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</a:t>
                      </a:r>
                      <a:endParaRPr lang="ru-RU" sz="13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578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Алапаевская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(зубной врач)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30.08.2017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r>
                        <a:rPr lang="en-US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3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578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Ревдинская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детская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06.06.2017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3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5789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Артинская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ЦРБ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7200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терапевтическая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20.12.2017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3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4161" y="196157"/>
            <a:ext cx="748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Функция врачебной должности (продолжение)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7452320" y="1772816"/>
            <a:ext cx="0" cy="39604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61" y="4705"/>
            <a:ext cx="971838" cy="92324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021D-7CBD-4531-9E9E-BFCA3466D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35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3449" y="260648"/>
            <a:ext cx="56741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Результаты 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выездных очных проверок </a:t>
            </a:r>
          </a:p>
          <a:p>
            <a:pPr algn="ctr"/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(9 месяцев 2017 года)</a:t>
            </a:r>
            <a:endParaRPr lang="ru-RU" sz="24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7934" y="5949280"/>
            <a:ext cx="8964488" cy="533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750" indent="285750" algn="just">
              <a:lnSpc>
                <a:spcPct val="115000"/>
              </a:lnSpc>
              <a:buFont typeface="Wingdings" pitchFamily="2" charset="2"/>
              <a:buChar char="ü"/>
            </a:pP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Проводятся осмотры полости рта для принятия решения о госпитализации пациентов для лечения зубов под наркозом. В реестр включаются как профилактические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посещения</a:t>
            </a:r>
            <a:endParaRPr lang="ru-RU" sz="13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5027489"/>
            <a:ext cx="1994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Прочие дефекты:</a:t>
            </a: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011" y="5396821"/>
            <a:ext cx="8964488" cy="552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750" indent="285750" algn="just">
              <a:lnSpc>
                <a:spcPct val="115000"/>
              </a:lnSpc>
              <a:buFont typeface="Wingdings" pitchFamily="2" charset="2"/>
              <a:buChar char="ü"/>
            </a:pPr>
            <a:r>
              <a:rPr lang="ru-RU" sz="13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Неправильное кодирование. Первичное посещение кодируется диагнозом «Кариес неуточненный», при этом услуги не оказываются. Пациенту рекомендуется взять талон на лечение</a:t>
            </a:r>
            <a:endParaRPr lang="ru-RU" sz="13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106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02433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554337" y="1438139"/>
            <a:ext cx="5431367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57750" lvl="0" indent="-285750">
              <a:lnSpc>
                <a:spcPct val="115000"/>
              </a:lnSpc>
              <a:buFont typeface="Wingdings" pitchFamily="2" charset="2"/>
              <a:buChar char="Ø"/>
              <a:tabLst>
                <a:tab pos="243205" algn="l"/>
              </a:tabLs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Дополнительный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ервичное посещение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профилактический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осмотр</a:t>
            </a:r>
            <a:endParaRPr lang="ru-RU" sz="1600" b="1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63888" y="2105075"/>
            <a:ext cx="5445059" cy="6937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57750" indent="-285750">
              <a:lnSpc>
                <a:spcPct val="115000"/>
              </a:lnSpc>
              <a:buFont typeface="Wingdings" pitchFamily="2" charset="2"/>
              <a:buChar char="Ø"/>
              <a:tabLst>
                <a:tab pos="243205" algn="l"/>
              </a:tabLst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Повторные профилактические  осмотры без необходимости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54337" y="2904938"/>
            <a:ext cx="5454610" cy="12241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57750" indent="-285750">
              <a:lnSpc>
                <a:spcPct val="115000"/>
              </a:lnSpc>
              <a:buFont typeface="Wingdings" pitchFamily="2" charset="2"/>
              <a:buChar char="Ø"/>
              <a:tabLst>
                <a:tab pos="243205" algn="l"/>
              </a:tabLst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соблюдается принцип максимальной санации полости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рта </a:t>
            </a:r>
            <a:r>
              <a:rPr lang="ru-RU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 посещение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57750" indent="-285750">
              <a:lnSpc>
                <a:spcPct val="115000"/>
              </a:lnSpc>
              <a:buFont typeface="Arial" pitchFamily="34" charset="0"/>
              <a:buChar char="•"/>
              <a:tabLst>
                <a:tab pos="243205" algn="l"/>
              </a:tabLs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Профилактические мероприятия в 2-3  посещения</a:t>
            </a:r>
          </a:p>
          <a:p>
            <a:pPr marL="357750" indent="-285750">
              <a:lnSpc>
                <a:spcPct val="115000"/>
              </a:lnSpc>
              <a:buFont typeface="Arial" pitchFamily="34" charset="0"/>
              <a:buChar char="•"/>
              <a:tabLst>
                <a:tab pos="243205" algn="l"/>
              </a:tabLs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Лечение среднего кариеса в 2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посещения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63888" y="4238740"/>
            <a:ext cx="5431366" cy="7887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57750" indent="-285750">
              <a:lnSpc>
                <a:spcPct val="115000"/>
              </a:lnSpc>
              <a:buFont typeface="Wingdings" pitchFamily="2" charset="2"/>
              <a:buChar char="Ø"/>
              <a:tabLst>
                <a:tab pos="243205" algn="l"/>
              </a:tabLst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Лечение осложненного кариеса сопровождается дополнительным неотложным приемом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26" y="52330"/>
            <a:ext cx="971838" cy="923247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021D-7CBD-4531-9E9E-BFCA3466D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764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2882" y="2564904"/>
            <a:ext cx="6441117" cy="42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912346" cy="54233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адачи  на 2018 год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683568" y="1384238"/>
            <a:ext cx="7776864" cy="4277010"/>
          </a:xfrm>
          <a:noFill/>
          <a:ln>
            <a:noFill/>
          </a:ln>
        </p:spPr>
        <p:txBody>
          <a:bodyPr>
            <a:noAutofit/>
          </a:bodyPr>
          <a:lstStyle/>
          <a:p>
            <a:pPr lvl="1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качества и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доступности 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медицинской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помощи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законченных случаев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нозологическому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принципу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Соблюдение принципа максимальной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санации полости рта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и зубов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(лечение 2-х, 3-х зубов) за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 посещение</a:t>
            </a:r>
          </a:p>
          <a:p>
            <a:pPr lvl="1">
              <a:lnSpc>
                <a:spcPct val="200000"/>
              </a:lnSpc>
              <a:spcAft>
                <a:spcPts val="600"/>
              </a:spcAft>
              <a:buClr>
                <a:schemeClr val="accent2"/>
              </a:buClr>
              <a:buFont typeface="Wingdings" pitchFamily="2" charset="2"/>
              <a:buChar char="q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Единообразие в планировании объемов и финансирования  стоматологической помощи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26" y="23755"/>
            <a:ext cx="971838" cy="92324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2C09-19F5-4B7E-BD96-E2570E9138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54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8447" y="1389741"/>
            <a:ext cx="4140013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AutoNum type="arabicPeriod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«Методические рекомендации по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способам оплаты медицинской помощи за счет средств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ОМС»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(совместное письмо Минздрава России и Федерального фонда от 21.11.2017 №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11-7/10/2-8080/13572/26-2/и</a:t>
            </a:r>
          </a:p>
          <a:p>
            <a:pPr marL="228600" indent="-228600">
              <a:spcAft>
                <a:spcPts val="600"/>
              </a:spcAft>
              <a:buAutoNum type="arabicPeriod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Инструкция ФФОМС по группировке случаев и подходы к оплате медицинской помощи в амбулаторных условиях от 12.12.2017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14531/26-2/и</a:t>
            </a:r>
          </a:p>
          <a:p>
            <a:pPr marL="228600" indent="-228600">
              <a:spcAft>
                <a:spcPts val="600"/>
              </a:spcAft>
              <a:buAutoNum type="arabicPeriod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Письмо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Минздрава РФ от 13.12.2017 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№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11-7/102-8616 «О формировании и экономическом обосновании ТП ОМС на 2018 год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2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97579" y="261568"/>
            <a:ext cx="34914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Нормативная </a:t>
            </a:r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документация</a:t>
            </a:r>
            <a:endParaRPr lang="ru-RU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59632" y="847626"/>
            <a:ext cx="2362672" cy="3865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Федеральный уровень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19684" y="857975"/>
            <a:ext cx="2232248" cy="36580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Региональный уровень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67995" y="1358964"/>
            <a:ext cx="39356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Tx/>
              <a:buAutoNum type="arabicPeriod"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Свердловской области от 21.12.2017 № 1006-ПП «О Территориальной программе государственных гарантий бесплатного оказания гражданам медицинской помощи в Свердловской области на 2018 год и на плановый период 2019 и  2020 годов»</a:t>
            </a:r>
          </a:p>
          <a:p>
            <a:pPr marL="228600" lvl="0" indent="-228600">
              <a:buFontTx/>
              <a:buAutoNum type="arabicPeriod"/>
            </a:pPr>
            <a:endParaRPr lang="ru-RU" sz="12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Tx/>
              <a:buAutoNum type="arabicPeriod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МЗ СО от 29.12.2017 № 2486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«Об утверждении клинико-статистических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групп при оказании медицинской помощи населению Свердловской области при стоматологических заболеваниях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28" y="0"/>
            <a:ext cx="971838" cy="923247"/>
          </a:xfrm>
          <a:prstGeom prst="rect">
            <a:avLst/>
          </a:prstGeom>
        </p:spPr>
      </p:pic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801053"/>
              </p:ext>
            </p:extLst>
          </p:nvPr>
        </p:nvGraphicFramePr>
        <p:xfrm>
          <a:off x="611561" y="4221088"/>
          <a:ext cx="8136904" cy="2315558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8136904"/>
              </a:tblGrid>
              <a:tr h="6288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Приказ МЗ СО «Об утверждении КСГ при оказании медицинской помощи населению Свердловской области при стоматологических заболеваниях» </a:t>
                      </a:r>
                      <a:r>
                        <a:rPr lang="ru-RU" sz="1400" b="1" u="sng" dirty="0" smtClean="0">
                          <a:latin typeface="Times New Roman" pitchFamily="18" charset="0"/>
                          <a:cs typeface="Times New Roman" pitchFamily="18" charset="0"/>
                        </a:rPr>
                        <a:t>от 29.12.2017 № 2486-п</a:t>
                      </a:r>
                      <a:endParaRPr lang="ru-RU" sz="1400" b="1" u="sng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</a:tr>
              <a:tr h="378312">
                <a:tc>
                  <a:txBody>
                    <a:bodyPr/>
                    <a:lstStyle/>
                    <a:p>
                      <a:pPr marL="357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Установлено</a:t>
                      </a:r>
                      <a:r>
                        <a:rPr lang="ru-RU" sz="13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</a:t>
                      </a: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ормативное </a:t>
                      </a: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УЕТ в одном </a:t>
                      </a: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посещении (не менее 4,0 УЕТ)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</a:tr>
              <a:tr h="469772">
                <a:tc>
                  <a:txBody>
                    <a:bodyPr/>
                    <a:lstStyle/>
                    <a:p>
                      <a:pPr marL="357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300" b="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установления объемов медицинской помощи и оплаты из средств ОМС помощь учитывается в посещениях, выраженных в УЕТ</a:t>
                      </a:r>
                      <a:endParaRPr lang="ru-RU" sz="13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</a:tr>
              <a:tr h="360692">
                <a:tc>
                  <a:txBody>
                    <a:bodyPr/>
                    <a:lstStyle/>
                    <a:p>
                      <a:pPr marL="357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Установлена норма нагрузки на одного врача стоматологического профиля в пределах 50,0 УЕТ в смену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</a:tr>
              <a:tr h="477949">
                <a:tc>
                  <a:txBody>
                    <a:bodyPr/>
                    <a:lstStyle/>
                    <a:p>
                      <a:pPr marL="357750" indent="-28575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Обновлен список пломбировочных и расходных</a:t>
                      </a:r>
                      <a:r>
                        <a:rPr lang="ru-RU" sz="13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материалов. </a:t>
                      </a: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</a:t>
                      </a:r>
                      <a:r>
                        <a:rPr lang="ru-RU" sz="13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целью повышения качества оказания стоматологической помощи </a:t>
                      </a:r>
                      <a:r>
                        <a:rPr lang="ru-RU" sz="13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населению</a:t>
                      </a:r>
                      <a:r>
                        <a:rPr lang="ru-RU" sz="13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исключена группа </a:t>
                      </a:r>
                      <a:r>
                        <a:rPr lang="ru-RU" sz="1300" b="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силико</a:t>
                      </a:r>
                      <a:r>
                        <a:rPr lang="ru-RU" sz="13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-фосфатных цементов</a:t>
                      </a:r>
                      <a:endParaRPr lang="ru-RU" sz="13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167" marR="42167" marT="0" marB="0" anchor="ctr"/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907703" y="3806381"/>
            <a:ext cx="5616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Изменения в региональном документе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2C09-19F5-4B7E-BD96-E2570E9138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649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2176" y="1195589"/>
            <a:ext cx="5256584" cy="1277273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44000" algn="ctr">
              <a:spcAft>
                <a:spcPts val="60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Оплата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стоматологической помощи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осуществляется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тарифам  за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единицу объема медицинской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помощи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учетом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44000" algn="ctr">
              <a:spcAft>
                <a:spcPts val="600"/>
              </a:spcAft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условных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единиц трудоемкости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УЕТ)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7757"/>
            <a:ext cx="8403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ln w="6350"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Принципы оплаты </a:t>
            </a:r>
            <a:r>
              <a:rPr lang="ru-RU" sz="2300" b="1" dirty="0">
                <a:ln w="6350"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стоматологической</a:t>
            </a:r>
            <a:r>
              <a:rPr lang="ru-RU" sz="23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300" b="1" dirty="0" smtClean="0">
                <a:ln w="6350"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помощи на 2018 год</a:t>
            </a:r>
            <a:endParaRPr lang="ru-RU" sz="2300" b="1" dirty="0">
              <a:ln w="6350">
                <a:noFill/>
              </a:ln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578"/>
            <a:ext cx="849614" cy="807133"/>
          </a:xfrm>
          <a:prstGeom prst="rect">
            <a:avLst/>
          </a:prstGeom>
        </p:spPr>
      </p:pic>
      <p:pic>
        <p:nvPicPr>
          <p:cNvPr id="7172" name="Picture 4" descr="ÐÐ°ÑÑÐ¸Ð½ÐºÐ¸ Ð¿Ð¾ Ð·Ð°Ð¿ÑÐ¾ÑÑ ÑÑÐ¾Ð¼Ð°ÑÐ¾Ð»Ð¾Ð³Ð¸Ñ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9" y="4221087"/>
            <a:ext cx="3824190" cy="240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769" y="1049986"/>
            <a:ext cx="2239764" cy="2982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764703" y="2996952"/>
            <a:ext cx="6680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62176" y="2824495"/>
            <a:ext cx="5465800" cy="18235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0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законченный </a:t>
            </a: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случай лечения заболевания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включенного в клинико-статистическую группу заболеваний (КСГ)</a:t>
            </a:r>
          </a:p>
          <a:p>
            <a:pPr indent="4500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посещение к врачу-стоматологу/зубному врачу</a:t>
            </a:r>
            <a:br>
              <a:rPr lang="ru-RU" sz="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(в рамках незаконченного случая лечения, профилактический прием, диспансерный прием, прием в неотложной форме)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771800" y="1749008"/>
            <a:ext cx="86409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66884" y="4911500"/>
            <a:ext cx="3456384" cy="143116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условная единица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трудоемкости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врача-стоматолога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128,0 руб.,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зубного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врача – 95,0 руб.</a:t>
            </a:r>
          </a:p>
          <a:p>
            <a:pPr>
              <a:spcAft>
                <a:spcPts val="6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УЕТ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принимаются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минут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021D-7CBD-4531-9E9E-BFCA3466D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6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3218601"/>
              </p:ext>
            </p:extLst>
          </p:nvPr>
        </p:nvGraphicFramePr>
        <p:xfrm>
          <a:off x="251518" y="764704"/>
          <a:ext cx="8699782" cy="57069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0788"/>
                <a:gridCol w="6040004"/>
                <a:gridCol w="884918"/>
                <a:gridCol w="904072"/>
              </a:tblGrid>
              <a:tr h="317451">
                <a:tc rowSpan="2">
                  <a:txBody>
                    <a:bodyPr/>
                    <a:lstStyle/>
                    <a:p>
                      <a:pPr marL="72000" algn="ctr" fontAlgn="ctr"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КСГ</a:t>
                      </a: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6" marR="8016" marT="80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2000" algn="ctr" fontAlgn="ctr"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КСГ</a:t>
                      </a:r>
                    </a:p>
                  </a:txBody>
                  <a:tcPr marL="8016" marR="8016" marT="80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2000" algn="ctr" fontAlgn="ctr"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Тариф, руб.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6" marR="8016" marT="80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06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ctr" fontAlgn="ctr">
                        <a:spcAft>
                          <a:spcPts val="600"/>
                        </a:spcAft>
                      </a:pPr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6" marR="8016" marT="8016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ctr"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6" marR="8016" marT="8016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3142">
                <a:tc>
                  <a:txBody>
                    <a:bodyPr/>
                    <a:lstStyle/>
                    <a:p>
                      <a:pPr marL="72000" algn="ctr" fontAlgn="ctr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Заболевания твёрдых тканей зуба, требующие восстановительного лечения 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ctr" fontAlgn="ctr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538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ctr" fontAlgn="t">
                        <a:spcAft>
                          <a:spcPts val="600"/>
                        </a:spcAft>
                      </a:pPr>
                      <a:r>
                        <a:rPr lang="ru-RU" sz="1400" b="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6" marR="8016" marT="8016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9043">
                <a:tc>
                  <a:txBody>
                    <a:bodyPr/>
                    <a:lstStyle/>
                    <a:p>
                      <a:pPr marL="72000" algn="ctr" fontAlgn="ctr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2.1.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Заболевания твердых тканей зуба, требующие эндодонтического лечения с последующим восстановлением однокорневого корневого зуба  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ctr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1 280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2000" algn="ctr" fontAlgn="t">
                        <a:spcAft>
                          <a:spcPts val="600"/>
                        </a:spcAft>
                      </a:pPr>
                      <a:r>
                        <a:rPr lang="ru-RU" sz="1400" b="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6" marR="8016" marT="8016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9043">
                <a:tc>
                  <a:txBody>
                    <a:bodyPr/>
                    <a:lstStyle/>
                    <a:p>
                      <a:pPr marL="72000" algn="ctr" fontAlgn="ctr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3.1.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Заболевания твердых тканей зуба, требующие эндодонтического лечения с последующим восстановлением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двухкорневого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корневого зуба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ctr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1 376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9043">
                <a:tc>
                  <a:txBody>
                    <a:bodyPr/>
                    <a:lstStyle/>
                    <a:p>
                      <a:pPr marL="72000" algn="ctr" fontAlgn="ctr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4.1.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Заболевания твердых тканей зуба, требующие эндодонтического лечения  с последующим восстановлением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трехкорневого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более корневого зуба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ctr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1 536</a:t>
                      </a:r>
                    </a:p>
                  </a:txBody>
                  <a:tcPr marL="9525" marR="9525" marT="9525" marB="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16" marR="8016" marT="8016" marB="0"/>
                </a:tc>
              </a:tr>
              <a:tr h="483142">
                <a:tc>
                  <a:txBody>
                    <a:bodyPr/>
                    <a:lstStyle/>
                    <a:p>
                      <a:pPr marL="72000" algn="ctr" fontAlgn="ctr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6.1.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Воспалительные заболевания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пародонта,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требующие медикаментозного лечения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72000" algn="ctr" fontAlgn="ctr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768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3">
                  <a:txBody>
                    <a:bodyPr/>
                    <a:lstStyle/>
                    <a:p>
                      <a:pPr marL="72000" algn="ctr" fontAlgn="t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6" marR="8016" marT="8016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3221">
                <a:tc>
                  <a:txBody>
                    <a:bodyPr/>
                    <a:lstStyle/>
                    <a:p>
                      <a:pPr marL="72000" algn="ctr" fontAlgn="ctr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7.1.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Воспалительно-деструктивные заболевания пародонта, требующие лечения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72000" algn="ctr" fontAlgn="ctr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16" marR="8016" marT="8016" marB="0"/>
                </a:tc>
              </a:tr>
              <a:tr h="360040">
                <a:tc>
                  <a:txBody>
                    <a:bodyPr/>
                    <a:lstStyle/>
                    <a:p>
                      <a:pPr marL="72000" algn="ctr" fontAlgn="ctr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8.1.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Деструктивные заболевания пародонта, требующие лечения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" algn="ctr" fontAlgn="ctr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448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016" marR="8016" marT="8016" marB="0"/>
                </a:tc>
              </a:tr>
              <a:tr h="719043">
                <a:tc>
                  <a:txBody>
                    <a:bodyPr/>
                    <a:lstStyle/>
                    <a:p>
                      <a:pPr marL="72000" algn="ctr" fontAlgn="ctr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26.1.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Заболевания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требующие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сложного удаления зуба (сверх комплектного,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ретенированного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дистопированного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), хирургические способы лечения хр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периодонтита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ctr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736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2000" algn="ctr" fontAlgn="t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6" marR="8016" marT="8016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83142">
                <a:tc>
                  <a:txBody>
                    <a:bodyPr/>
                    <a:lstStyle/>
                    <a:p>
                      <a:pPr marL="72000" algn="ctr" fontAlgn="ctr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30.1.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72000" algn="l" fontAlgn="t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Осложнения и заболевания воспалительного характера, требующие вскрытия очага и последующих перевязок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72000" algn="ctr" fontAlgn="ctr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1 024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72000" algn="ctr" fontAlgn="t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016" marR="8016" marT="8016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888207" y="202508"/>
            <a:ext cx="7788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«КСГ в стоматологии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»:  изменения в 2018 году</a:t>
            </a:r>
            <a:endParaRPr lang="ru-RU" sz="2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5119" y="-59728"/>
            <a:ext cx="943620" cy="896440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226674" y="4005064"/>
            <a:ext cx="872462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251518" y="5229200"/>
            <a:ext cx="872462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226674" y="5949280"/>
            <a:ext cx="872462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26674" y="1916832"/>
            <a:ext cx="8724626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028384" y="1124744"/>
            <a:ext cx="0" cy="532191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021D-7CBD-4531-9E9E-BFCA3466D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36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5094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Принципы планирования объемов</a:t>
            </a:r>
          </a:p>
          <a:p>
            <a:pPr algn="ctr"/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стоматологической помощи на 2018 год</a:t>
            </a:r>
            <a:endParaRPr lang="ru-RU" sz="2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5486" y="980728"/>
            <a:ext cx="4269491" cy="569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502" y="980728"/>
            <a:ext cx="4066210" cy="571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4720048" y="2079898"/>
            <a:ext cx="4248473" cy="151216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2700">
                <a:solidFill>
                  <a:schemeClr val="accent1"/>
                </a:solidFill>
              </a:ln>
              <a:noFill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56480"/>
            <a:ext cx="1003164" cy="953006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724128" y="5661248"/>
            <a:ext cx="3096344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788024" y="5877272"/>
            <a:ext cx="1872208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021D-7CBD-4531-9E9E-BFCA3466D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05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70037" y="5301208"/>
            <a:ext cx="8131260" cy="106125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0037" y="2010968"/>
            <a:ext cx="8131260" cy="105799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0365" y="3356991"/>
            <a:ext cx="8131260" cy="43204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0037" y="4177015"/>
            <a:ext cx="3456384" cy="84757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5" t="10730" r="2758" b="13573"/>
          <a:stretch/>
        </p:blipFill>
        <p:spPr bwMode="auto">
          <a:xfrm>
            <a:off x="7092280" y="814584"/>
            <a:ext cx="2051720" cy="119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92" t="18840" r="4269" b="20419"/>
          <a:stretch/>
        </p:blipFill>
        <p:spPr bwMode="auto">
          <a:xfrm>
            <a:off x="6942318" y="116632"/>
            <a:ext cx="1806146" cy="12961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59" y="1412776"/>
            <a:ext cx="7848873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indent="-285750">
              <a:spcBef>
                <a:spcPts val="600"/>
              </a:spcBef>
              <a:spcAft>
                <a:spcPts val="2000"/>
              </a:spcAft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6000" indent="-28575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Приказ МЗ СО «Об утверждении перечня зон обслуживания МО, оказывающих стоматологическую помощь в рамках ТП ОМС, на 2018 год»   от 27.11.2017 № </a:t>
            </a:r>
            <a:r>
              <a:rPr lang="ru-RU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2083-п</a:t>
            </a:r>
            <a:endParaRPr lang="en-US" b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6000" indent="-28575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endParaRPr lang="en-US" sz="200" b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600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Фактическое </a:t>
            </a:r>
            <a:r>
              <a:rPr lang="ru-RU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выполнение объемов </a:t>
            </a:r>
            <a:r>
              <a:rPr lang="ru-RU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МП </a:t>
            </a:r>
            <a:r>
              <a:rPr lang="ru-RU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 </a:t>
            </a:r>
            <a:r>
              <a:rPr lang="ru-RU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9 месяцев </a:t>
            </a:r>
            <a:r>
              <a:rPr lang="ru-RU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2017</a:t>
            </a:r>
          </a:p>
          <a:p>
            <a:pPr marL="36000" indent="-285750">
              <a:spcBef>
                <a:spcPts val="600"/>
              </a:spcBef>
              <a:buFont typeface="Wingdings" pitchFamily="2" charset="2"/>
              <a:buChar char="Ø"/>
            </a:pPr>
            <a:endParaRPr lang="en-US" sz="800" b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6000" indent="-285750">
              <a:spcBef>
                <a:spcPts val="600"/>
              </a:spcBef>
              <a:buFont typeface="Wingdings" pitchFamily="2" charset="2"/>
              <a:buChar char="Ø"/>
            </a:pPr>
            <a:endParaRPr lang="en-US" sz="800" b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6000" indent="-285750">
              <a:spcBef>
                <a:spcPts val="1000"/>
              </a:spcBef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Норматив </a:t>
            </a:r>
            <a:r>
              <a:rPr lang="ru-RU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посещений </a:t>
            </a:r>
            <a:endParaRPr lang="ru-RU" b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(на </a:t>
            </a:r>
            <a:r>
              <a:rPr lang="ru-RU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одно застрахованное </a:t>
            </a:r>
            <a:r>
              <a:rPr lang="ru-RU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лицо)</a:t>
            </a:r>
            <a:endParaRPr lang="ru-RU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</a:t>
            </a:r>
            <a:endParaRPr lang="ru-RU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600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Количество обслуживаемого населения </a:t>
            </a:r>
          </a:p>
          <a:p>
            <a:pPr marL="3600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Кратность условных единиц труда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УЕТ) 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одном посещении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- 5,36</a:t>
            </a:r>
            <a:endParaRPr lang="ru-RU" b="1" dirty="0" smtClean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3158" y="14953"/>
            <a:ext cx="608629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" algn="ctr">
              <a:spcBef>
                <a:spcPts val="600"/>
              </a:spcBef>
            </a:pP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Критерии распределения объемов  стоматологической 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помощи </a:t>
            </a:r>
            <a:r>
              <a:rPr lang="ru-RU" sz="2200" b="1" dirty="0">
                <a:solidFill>
                  <a:schemeClr val="tx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между медицинскими </a:t>
            </a: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организациями на 2018 год</a:t>
            </a:r>
            <a:endParaRPr lang="ru-RU" sz="2200" b="1" dirty="0">
              <a:solidFill>
                <a:schemeClr val="tx2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094"/>
            <a:ext cx="899592" cy="8546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008" y="4131512"/>
            <a:ext cx="2905472" cy="282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Свердловская область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5521" y="4733090"/>
            <a:ext cx="2912914" cy="29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0,3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г. Екатеринбург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Двойная стрелка влево/вверх 6"/>
          <p:cNvSpPr/>
          <p:nvPr/>
        </p:nvSpPr>
        <p:spPr>
          <a:xfrm rot="8258583">
            <a:off x="4035870" y="4257597"/>
            <a:ext cx="572738" cy="605078"/>
          </a:xfrm>
          <a:prstGeom prst="leftUpArrow">
            <a:avLst>
              <a:gd name="adj1" fmla="val 20025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021D-7CBD-4531-9E9E-BFCA3466D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24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1356121"/>
              </p:ext>
            </p:extLst>
          </p:nvPr>
        </p:nvGraphicFramePr>
        <p:xfrm>
          <a:off x="323528" y="1239875"/>
          <a:ext cx="8640960" cy="536156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676249"/>
                <a:gridCol w="1127082"/>
                <a:gridCol w="1352498"/>
                <a:gridCol w="1020635"/>
                <a:gridCol w="932973"/>
                <a:gridCol w="1352498"/>
                <a:gridCol w="1051943"/>
                <a:gridCol w="1127082"/>
              </a:tblGrid>
              <a:tr h="388925">
                <a:tc rowSpan="2"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108000" algn="ctr" fontAlgn="ctr"/>
                      <a:r>
                        <a:rPr lang="ru-RU" sz="1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</a:t>
                      </a:r>
                      <a:r>
                        <a:rPr lang="ru-RU" sz="15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08000" algn="ctr" fontAlgn="ctr"/>
                      <a:r>
                        <a:rPr lang="ru-RU" sz="1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план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08000" algn="ctr" fontAlgn="ctr">
                        <a:lnSpc>
                          <a:spcPct val="150000"/>
                        </a:lnSpc>
                      </a:pP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</a:t>
                      </a:r>
                    </a:p>
                    <a:p>
                      <a:pPr marL="108000" algn="ctr" fontAlgn="ctr">
                        <a:lnSpc>
                          <a:spcPct val="150000"/>
                        </a:lnSpc>
                      </a:pP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случая, руб.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08000" algn="ctr" fontAlgn="ctr">
                        <a:lnSpc>
                          <a:spcPct val="150000"/>
                        </a:lnSpc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 2018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22009">
                <a:tc vMerge="1">
                  <a:txBody>
                    <a:bodyPr/>
                    <a:lstStyle/>
                    <a:p>
                      <a:pPr marL="108000"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032" marR="7032" marT="7032" marB="0" anchor="ctr"/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Финансировани</a:t>
                      </a:r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руб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случая, руб.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200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Финансировани</a:t>
                      </a:r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тыс. руб.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случая, руб.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108000"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533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27 173,8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1 109,13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25 769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16 021,9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621,76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1 133,35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5331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31 900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35 311,9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1 106,96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33 154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21 908,6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660,81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1 113,80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3997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22 910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23 502,7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1 025,87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25 488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16 585,0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650,70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1 271,01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3997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23 500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22 656,5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964,11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26 326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16 480,0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626,00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739,86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3997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30 756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23 941,2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778,42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37 126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23 126,4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622,91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739,10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3997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27 130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20 185,1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744,01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34 574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20 427,5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590,84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674,42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3997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24 082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17 949,2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745,34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33 383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20 935,4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627,12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717,33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3997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44 415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28 042,7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631,38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55 723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34 882,4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625,99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534,17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3997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21 150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11 010,9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520,61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21 922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13 747,5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627,12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3997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29 698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13 943,2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469,50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29 698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19 499,7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656,60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497,62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3997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5 411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3 599,5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665,22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4 960,7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686,08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1 186,96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3997">
                <a:tc>
                  <a:txBody>
                    <a:bodyPr/>
                    <a:lstStyle/>
                    <a:p>
                      <a:pPr marL="108000" algn="l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176 524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84 207,9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477,03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186 316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116 632,8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625,99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8000"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472,18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032" marR="7032" marT="703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32410" y="248641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Распределение </a:t>
            </a: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объемов и сумм </a:t>
            </a:r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финансирования </a:t>
            </a: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стоматологической  </a:t>
            </a:r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медицинской </a:t>
            </a: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помощи в АПП</a:t>
            </a:r>
            <a:endParaRPr lang="ru-RU" sz="2000" b="1" dirty="0">
              <a:solidFill>
                <a:srgbClr val="0033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7016"/>
            <a:ext cx="891484" cy="846911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499992" y="1628799"/>
            <a:ext cx="0" cy="497264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962152" y="1628800"/>
            <a:ext cx="685020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563888" y="2420888"/>
            <a:ext cx="0" cy="39604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021D-7CBD-4531-9E9E-BFCA3466D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7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93" y="60881"/>
            <a:ext cx="1017215" cy="966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0406" y="410567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Основные вопросы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122887867"/>
              </p:ext>
            </p:extLst>
          </p:nvPr>
        </p:nvGraphicFramePr>
        <p:xfrm>
          <a:off x="827584" y="1020554"/>
          <a:ext cx="79928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61609" y="151019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0406" y="443711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60632" y="29249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021D-7CBD-4531-9E9E-BFCA3466D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10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6725" y="857064"/>
            <a:ext cx="3744205" cy="22751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9081" y="2624559"/>
            <a:ext cx="7801618" cy="37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ru-RU" sz="500" b="1" i="1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600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Нормативы объемов </a:t>
            </a:r>
            <a:r>
              <a:rPr lang="ru-RU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стоматологической </a:t>
            </a:r>
            <a:r>
              <a:rPr lang="ru-RU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помощи </a:t>
            </a:r>
            <a:r>
              <a:rPr lang="ru-RU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(Свердловская область)</a:t>
            </a:r>
          </a:p>
          <a:p>
            <a:pPr marL="3600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Фактическое </a:t>
            </a:r>
            <a:r>
              <a:rPr lang="ru-RU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выполнение объемов за 9 месяцев 2018 год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 разрезе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специальностей  с  учетом  результатов  контроля</a:t>
            </a:r>
            <a:endParaRPr lang="ru-RU" dirty="0">
              <a:solidFill>
                <a:srgbClr val="C0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marL="3600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Мощность медицинской организации</a:t>
            </a:r>
            <a:r>
              <a:rPr lang="ru-RU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(количество специалистов, количество стоматологических установок  и т.д.)</a:t>
            </a:r>
          </a:p>
          <a:p>
            <a:pPr marL="3600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b="1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Количество обслуживаемого </a:t>
            </a:r>
            <a:r>
              <a:rPr lang="ru-RU" b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населения и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возрастная структура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населения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(взрослое и детское население)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 видам посещений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7808" y="209106"/>
            <a:ext cx="73150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Предложения  по распределению объемов стоматологической помощи между медицинскими организациям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на 2019 год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723"/>
            <a:ext cx="872989" cy="82934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021D-7CBD-4531-9E9E-BFCA3466D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11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151834"/>
            <a:ext cx="82603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 ЗА </a:t>
            </a: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НИМАНИЕ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0" descr="http://www.tfoms.e-burg.ru.opt-images.1c-bitrix-cdn.ru/bitrix/templates/inform/components/gosportal/header/flags/flags/66/logo__25.png?151791966715931">
            <a:extLst>
              <a:ext uri="{FF2B5EF4-FFF2-40B4-BE49-F238E27FC236}">
                <a16:creationId xmlns:a16="http://schemas.microsoft.com/office/drawing/2014/main" xmlns="" id="{0DF28DDA-5935-4BA8-ADAA-E75911637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7450" y="226697"/>
            <a:ext cx="3381375" cy="428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021D-7CBD-4531-9E9E-BFCA3466D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042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93" y="60881"/>
            <a:ext cx="1017215" cy="966354"/>
          </a:xfrm>
          <a:prstGeom prst="rect">
            <a:avLst/>
          </a:prstGeom>
        </p:spPr>
      </p:pic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14043643"/>
              </p:ext>
            </p:extLst>
          </p:nvPr>
        </p:nvGraphicFramePr>
        <p:xfrm>
          <a:off x="4716016" y="3789040"/>
          <a:ext cx="4427983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93886466"/>
              </p:ext>
            </p:extLst>
          </p:nvPr>
        </p:nvGraphicFramePr>
        <p:xfrm>
          <a:off x="200833" y="3789040"/>
          <a:ext cx="5163255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04856699"/>
              </p:ext>
            </p:extLst>
          </p:nvPr>
        </p:nvGraphicFramePr>
        <p:xfrm>
          <a:off x="1617762" y="898001"/>
          <a:ext cx="6844183" cy="287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5656" y="190115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Медицинские организации, принимавшие  </a:t>
            </a:r>
            <a:r>
              <a:rPr lang="ru-RU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участие в оказании стоматологической помощи в </a:t>
            </a:r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2017 году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021D-7CBD-4531-9E9E-BFCA3466D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553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875328"/>
              </p:ext>
            </p:extLst>
          </p:nvPr>
        </p:nvGraphicFramePr>
        <p:xfrm>
          <a:off x="683568" y="3212976"/>
          <a:ext cx="7848872" cy="2963232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44618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0641"/>
                <a:gridCol w="1996424"/>
              </a:tblGrid>
              <a:tr h="483688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общей практики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157 врачей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35 МО</a:t>
                      </a:r>
                      <a:endParaRPr lang="ru-RU" sz="18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9769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Ортодонтия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врачей</a:t>
                      </a:r>
                      <a:endParaRPr lang="ru-RU" sz="1800" b="0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15 МО</a:t>
                      </a:r>
                      <a:endParaRPr lang="ru-RU" sz="1800" b="0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8711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детская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врачей</a:t>
                      </a:r>
                      <a:endParaRPr lang="ru-RU" sz="1800" b="0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55 МО</a:t>
                      </a:r>
                      <a:endParaRPr lang="ru-RU" sz="1800" b="0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3688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терапевтическая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513 врачей</a:t>
                      </a:r>
                      <a:endParaRPr lang="ru-RU" sz="1800" b="0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83 МО</a:t>
                      </a:r>
                      <a:endParaRPr lang="ru-RU" sz="1800" b="0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3688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</a:t>
                      </a:r>
                      <a:r>
                        <a:rPr lang="ru-RU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хирургическая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 врачей</a:t>
                      </a:r>
                      <a:endParaRPr lang="ru-RU" sz="1800" b="0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69 МО</a:t>
                      </a:r>
                      <a:endParaRPr lang="ru-RU" sz="1800" b="0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3688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</a:t>
                      </a:r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(зубной</a:t>
                      </a:r>
                      <a:r>
                        <a:rPr lang="ru-RU" sz="18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врач)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457 врачей</a:t>
                      </a:r>
                      <a:endParaRPr lang="ru-RU" sz="1800" b="0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83 МО</a:t>
                      </a:r>
                      <a:endParaRPr lang="ru-RU" sz="1800" b="0" i="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43608" y="190115"/>
            <a:ext cx="783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Количество врачей, принимавших участие в оказании стоматологической помощи в 2017 году в разрезе специальностей 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969511362"/>
              </p:ext>
            </p:extLst>
          </p:nvPr>
        </p:nvGraphicFramePr>
        <p:xfrm>
          <a:off x="2383582" y="692696"/>
          <a:ext cx="6364882" cy="266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93" y="60881"/>
            <a:ext cx="1017215" cy="9663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83297" y="6205765"/>
            <a:ext cx="148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1 495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2C09-19F5-4B7E-BD96-E2570E9138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7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6229" y="262505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Структура оказания стоматологической помощи</a:t>
            </a:r>
            <a:endParaRPr lang="ru-RU" sz="2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92935639"/>
              </p:ext>
            </p:extLst>
          </p:nvPr>
        </p:nvGraphicFramePr>
        <p:xfrm>
          <a:off x="1187624" y="1052736"/>
          <a:ext cx="7566387" cy="524398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{E8B1032C-EA38-4F05-BA0D-38AFFFC7BED3}</a:tableStyleId>
              </a:tblPr>
              <a:tblGrid>
                <a:gridCol w="1224136"/>
                <a:gridCol w="1224136"/>
                <a:gridCol w="1224136"/>
                <a:gridCol w="1296144"/>
                <a:gridCol w="1224136"/>
                <a:gridCol w="1373699"/>
              </a:tblGrid>
              <a:tr h="37551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КСГ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75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Случаев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лечения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КСГ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Среднее количество</a:t>
                      </a:r>
                      <a:endParaRPr lang="en-US" sz="14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КСГ в случае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общему количеству посещений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1 887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2 338 520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1 464 973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1,34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11 908 888,12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1 398 624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1 764 146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2 184 031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1,56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12 713 470,51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86,2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69">
                <a:tc gridSpan="6"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chemeClr val="bg1">
                            <a:lumMod val="8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173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Незаконченные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случаи</a:t>
                      </a:r>
                      <a:r>
                        <a:rPr lang="en-US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лечения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Профилактические  случаи </a:t>
                      </a:r>
                      <a:r>
                        <a:rPr lang="en-US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лечения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75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Случаев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лечения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общему количеству посещений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Случаев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лечения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общему количеству посещений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28 698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32 672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1,37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334 361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334 475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14,0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18 563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20 580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1,01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217 985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218 010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69">
                <a:tc gridSpan="6">
                  <a:txBody>
                    <a:bodyPr/>
                    <a:lstStyle/>
                    <a:p>
                      <a:pPr algn="ctr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99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Диспансерные  случаи</a:t>
                      </a:r>
                      <a:r>
                        <a:rPr lang="en-US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лечения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Неотложные  случаи </a:t>
                      </a:r>
                      <a:r>
                        <a:rPr lang="en-US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лечения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752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Случаев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лечения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общему количеству посещений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Случаев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лечения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общему количеству посещений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735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0,03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58 570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58 775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42 370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42 577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2,08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93" y="60881"/>
            <a:ext cx="1017215" cy="9663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5412" y="2060848"/>
            <a:ext cx="569387" cy="627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2016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237" y="3861048"/>
            <a:ext cx="569387" cy="627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2016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8237" y="5681041"/>
            <a:ext cx="569387" cy="627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2016</a:t>
            </a:r>
          </a:p>
          <a:p>
            <a:pPr>
              <a:lnSpc>
                <a:spcPct val="150000"/>
              </a:lnSpc>
            </a:pP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021D-7CBD-4531-9E9E-BFCA3466D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7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854" y="0"/>
            <a:ext cx="1038057" cy="986155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1613318"/>
              </p:ext>
            </p:extLst>
          </p:nvPr>
        </p:nvGraphicFramePr>
        <p:xfrm>
          <a:off x="683568" y="1117500"/>
          <a:ext cx="7920880" cy="511980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957074"/>
                <a:gridCol w="1453620"/>
                <a:gridCol w="1150034"/>
                <a:gridCol w="1360152"/>
              </a:tblGrid>
              <a:tr h="364094">
                <a:tc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 вида помощи в общем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объеме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11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Вид помощи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Свердловская область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Пермский край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Башкортостан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3287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Лечение зубов (взрослые)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3287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Удаление постоянного зуба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628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Лечение зубов (дети)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19,1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3287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(взрослые)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3287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Профилактика (дети)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7,5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3287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Удаление молочного зуба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6,7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4,01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3287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Хирургия, прочие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1,9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6331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Заболевания СОПР и пародонта (взрослые)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6591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Заболевания СОПР и пародонта (дети)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3287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400" u="none" strike="noStrike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Ортодонтическая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помощь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0,03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4716016" y="2132856"/>
            <a:ext cx="0" cy="39604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31640" y="14795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Структура обращений /посещений</a:t>
            </a:r>
          </a:p>
          <a:p>
            <a:pPr algn="ctr"/>
            <a:r>
              <a:rPr lang="ru-RU" sz="2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к специалистам стоматологического профиля</a:t>
            </a:r>
            <a:endParaRPr lang="ru-RU" sz="2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021D-7CBD-4531-9E9E-BFCA3466D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3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7133473" y="3091500"/>
            <a:ext cx="1170131" cy="32140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220072" y="3091500"/>
            <a:ext cx="1180979" cy="32140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807" y="27721"/>
            <a:ext cx="1038714" cy="9867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116632"/>
            <a:ext cx="81849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Уникальные персоны,</a:t>
            </a:r>
            <a:r>
              <a:rPr lang="en-US" sz="23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 </a:t>
            </a:r>
            <a:r>
              <a:rPr lang="ru-RU" sz="23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обратившиеся </a:t>
            </a:r>
            <a:endParaRPr lang="en-US" sz="23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pPr algn="ctr"/>
            <a:r>
              <a:rPr lang="ru-RU" sz="23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за </a:t>
            </a:r>
            <a:r>
              <a:rPr lang="ru-RU" sz="23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стоматологической </a:t>
            </a:r>
            <a:r>
              <a:rPr lang="ru-RU" sz="23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помощью в 2017 году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8785622"/>
              </p:ext>
            </p:extLst>
          </p:nvPr>
        </p:nvGraphicFramePr>
        <p:xfrm>
          <a:off x="400134" y="3717032"/>
          <a:ext cx="8352929" cy="2583370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{10A1B5D5-9B99-4C35-A422-299274C87663}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/>
                <a:gridCol w="1296144"/>
                <a:gridCol w="1224136"/>
                <a:gridCol w="1224136"/>
                <a:gridCol w="936105"/>
              </a:tblGrid>
              <a:tr h="435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Специальность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</a:t>
                      </a:r>
                      <a:endParaRPr lang="ru-RU" sz="13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 </a:t>
                      </a: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</a:t>
                      </a:r>
                      <a:endParaRPr lang="ru-RU" sz="13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</a:t>
                      </a: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года до 5 лет</a:t>
                      </a:r>
                      <a:endParaRPr lang="ru-RU" sz="13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</a:t>
                      </a:r>
                      <a:endParaRPr lang="ru-RU" sz="13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</a:t>
                      </a: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до 12 лет</a:t>
                      </a:r>
                      <a:endParaRPr lang="ru-RU" sz="13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</a:t>
                      </a:r>
                      <a:endParaRPr lang="ru-RU" sz="13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</a:t>
                      </a: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до 18 лет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Взрослые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9456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300" u="sng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300" b="1" i="0" u="sng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7 470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105 552</a:t>
                      </a:r>
                      <a:endParaRPr lang="ru-RU" sz="13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183 305</a:t>
                      </a:r>
                      <a:endParaRPr lang="ru-RU" sz="13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69 465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596 752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9456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</a:t>
                      </a: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общей практики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11 319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16 714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6 060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48 128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9577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Ортодонтия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2 071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6 144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2 160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577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</a:t>
                      </a: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детская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2 355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31 890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41 905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19 563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1 020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0660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</a:t>
                      </a: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терапевтическая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4 114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8 886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6 339</a:t>
                      </a: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196 293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577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</a:t>
                      </a:r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хирургическая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1 380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12 506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45 109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5 089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171 939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9577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</a:t>
                      </a:r>
                      <a:r>
                        <a:rPr lang="en-US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(зубной</a:t>
                      </a:r>
                      <a:r>
                        <a:rPr lang="ru-RU" sz="13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врач)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3 096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43 652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64 547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30 254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179 222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8229132"/>
              </p:ext>
            </p:extLst>
          </p:nvPr>
        </p:nvGraphicFramePr>
        <p:xfrm>
          <a:off x="417979" y="1106340"/>
          <a:ext cx="8352930" cy="2016223"/>
        </p:xfrm>
        <a:graphic>
          <a:graphicData uri="http://schemas.openxmlformats.org/drawingml/2006/table">
            <a:tbl>
              <a:tblPr>
                <a:effectLst/>
                <a:tableStyleId>{2D5ABB26-0587-4C30-8999-92F81FD0307C}</a:tableStyleId>
              </a:tblPr>
              <a:tblGrid>
                <a:gridCol w="2963707"/>
                <a:gridCol w="1616767"/>
                <a:gridCol w="1616767"/>
                <a:gridCol w="2155689"/>
              </a:tblGrid>
              <a:tr h="3579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Получили лечение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Дети (до 18 лет)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Взрослые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933 637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349 768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584 009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5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2-х МО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21 392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8 714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12 543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9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3-х МО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373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9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4-х МО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300" b="1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91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955 411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358 659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596 752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36096" y="3043575"/>
            <a:ext cx="1110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37,5 %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9496" y="306753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62,5 %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60" y="6302143"/>
            <a:ext cx="789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Количество застрахованных граждан в Свердловской области на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года –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433 998 чел. </a:t>
            </a: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021D-7CBD-4531-9E9E-BFCA3466D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09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2369410"/>
              </p:ext>
            </p:extLst>
          </p:nvPr>
        </p:nvGraphicFramePr>
        <p:xfrm>
          <a:off x="450429" y="1047035"/>
          <a:ext cx="8352929" cy="2271912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{10A1B5D5-9B99-4C35-A422-299274C87663}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3219"/>
                <a:gridCol w="1080120"/>
                <a:gridCol w="1080120"/>
                <a:gridCol w="1440160"/>
                <a:gridCol w="1279030"/>
              </a:tblGrid>
              <a:tr h="380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Специальность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Персоны </a:t>
                      </a:r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(количество)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Посещений</a:t>
                      </a:r>
                    </a:p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персону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УЕТ</a:t>
                      </a:r>
                    </a:p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персону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4456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1 273 018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596 752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8 694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11,70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4456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общей практики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107 188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48 128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856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17,81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552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Ортодонтия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552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детская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1 563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1 020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2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783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1,53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5,67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9552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терапевтическая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467 361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196 293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3 759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19,15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9552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хирургическая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282 540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171 939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1 556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9552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</a:t>
                      </a:r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(зубной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врач)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412 084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179 222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2 499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34294" y="3517184"/>
            <a:ext cx="24093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6900" indent="-342900" fontAlgn="b">
              <a:buFont typeface="Wingdings" pitchFamily="2" charset="2"/>
              <a:buChar char="ü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Д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етское население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708481"/>
            <a:ext cx="38291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6900" indent="-342900" fontAlgn="b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Взрослое население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3297198"/>
              </p:ext>
            </p:extLst>
          </p:nvPr>
        </p:nvGraphicFramePr>
        <p:xfrm>
          <a:off x="450429" y="3876257"/>
          <a:ext cx="8352929" cy="2386207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{10A1B5D5-9B99-4C35-A422-299274C87663}</a:tableStyleId>
              </a:tblPr>
              <a:tblGrid>
                <a:gridCol w="24856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112"/>
                <a:gridCol w="1080120"/>
                <a:gridCol w="1080120"/>
                <a:gridCol w="1368152"/>
                <a:gridCol w="1330742"/>
              </a:tblGrid>
              <a:tr h="488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Специальность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Персоны </a:t>
                      </a:r>
                      <a:endParaRPr lang="ru-RU" sz="1200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(количество)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УЕТ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Посещений</a:t>
                      </a:r>
                    </a:p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персону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УЕТ</a:t>
                      </a:r>
                    </a:p>
                    <a:p>
                      <a:pPr algn="ctr" fontAlgn="b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персону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318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2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755 479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365 792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3 916 754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2,60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13,70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318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общей практики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69 701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34 375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401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9452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Ортодонтия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12 789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10 478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0,31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318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детская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214 747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95 713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1 154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12,23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6318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терапевтическая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41 345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19 593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 </a:t>
                      </a:r>
                      <a:r>
                        <a:rPr lang="ru-RU" sz="12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2,13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11,11</a:t>
                      </a:r>
                      <a:endParaRPr lang="ru-RU" sz="1200" b="1" i="0" u="none" strike="noStrike" dirty="0"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6318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</a:t>
                      </a:r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хирургическая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87 218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64 084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6318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</a:t>
                      </a:r>
                      <a:r>
                        <a:rPr lang="en-US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(зубной</a:t>
                      </a:r>
                      <a:r>
                        <a:rPr lang="ru-RU" sz="12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врач)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329 679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141 549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1 812 </a:t>
                      </a:r>
                      <a:r>
                        <a:rPr lang="ru-RU" sz="12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13,02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3975" y="6381328"/>
            <a:ext cx="767742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i="1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Количество уникальных персон, обратившихся </a:t>
            </a:r>
            <a:r>
              <a:rPr lang="ru-RU" sz="1300" i="1" dirty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за стоматологической </a:t>
            </a:r>
            <a:r>
              <a:rPr lang="ru-RU" sz="1300" i="1" dirty="0" smtClean="0"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помощью  в 2017 году – 955 441чел.</a:t>
            </a:r>
            <a:endParaRPr lang="ru-RU" sz="1300" i="1" dirty="0"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26" y="-99392"/>
            <a:ext cx="971838" cy="9232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49228" y="131398"/>
            <a:ext cx="7454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Количественные показатели работы МО в 2017 году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42C09-19F5-4B7E-BD96-E2570E91384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6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900272"/>
              </p:ext>
            </p:extLst>
          </p:nvPr>
        </p:nvGraphicFramePr>
        <p:xfrm>
          <a:off x="611559" y="1196752"/>
          <a:ext cx="7920881" cy="4232099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1571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5195"/>
                <a:gridCol w="1589414"/>
                <a:gridCol w="1509138"/>
              </a:tblGrid>
              <a:tr h="9135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Профиль МП</a:t>
                      </a:r>
                      <a:endParaRPr lang="ru-RU" sz="1300" u="none" strike="noStrike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 marL="100457" marR="100457" marT="50292" marB="50292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посещений</a:t>
                      </a:r>
                      <a:endParaRPr lang="ru-RU" sz="13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 marL="100457" marR="100457" marT="50292" marB="50292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УЕТ</a:t>
                      </a:r>
                      <a:endParaRPr lang="ru-RU" sz="13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 marL="100457" marR="100457" marT="50292" marB="50292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УЕТ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1 посещении</a:t>
                      </a:r>
                      <a:endParaRPr lang="ru-RU" sz="130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 marL="100457" marR="100457" marT="50292" marB="50292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364">
                <a:tc gridSpan="4">
                  <a:txBody>
                    <a:bodyPr/>
                    <a:lstStyle/>
                    <a:p>
                      <a:pPr marL="180000" algn="l" fontAlgn="b"/>
                      <a:r>
                        <a:rPr lang="ru-RU" sz="1400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 медицинский</a:t>
                      </a:r>
                      <a:r>
                        <a:rPr lang="ru-RU" sz="1400" i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персонал: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426"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(зубной</a:t>
                      </a:r>
                      <a:r>
                        <a:rPr lang="ru-RU" sz="14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врач)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                           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740 359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4 309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735">
                <a:tc gridSpan="4">
                  <a:txBody>
                    <a:bodyPr/>
                    <a:lstStyle/>
                    <a:p>
                      <a:pPr marL="180000" algn="l" fontAlgn="b"/>
                      <a:r>
                        <a:rPr lang="ru-RU" sz="1400" i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Врачи: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ru-RU" sz="15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498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общей практики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176 718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1 258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8498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Ортодонтия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12 733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lang="ru-RU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8498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детская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215 390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1 157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8498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терапевтическая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508 282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3 971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8498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Стоматология </a:t>
                      </a:r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хирургическая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369 047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1 884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8498">
                <a:tc>
                  <a:txBody>
                    <a:bodyPr/>
                    <a:lstStyle/>
                    <a:p>
                      <a:pPr marL="180000" algn="l" fontAlgn="b"/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Verdana" panose="020B0604030504040204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2 022 529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12 584 </a:t>
                      </a:r>
                      <a:r>
                        <a:rPr lang="ru-RU" sz="14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849</a:t>
                      </a:r>
                      <a:endParaRPr lang="ru-RU" sz="14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500" b="1" u="none" strike="noStrike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</a:t>
                      </a:r>
                      <a:endParaRPr lang="ru-RU" sz="15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3760" y="351260"/>
            <a:ext cx="748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ea typeface="Verdana" panose="020B0604030504040204" pitchFamily="34" charset="0"/>
                <a:cs typeface="Times New Roman" pitchFamily="18" charset="0"/>
              </a:rPr>
              <a:t>Количество УЕТ в разрезе специальностей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4138" y="5589239"/>
            <a:ext cx="820692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Количество застрахованных граждан в Свердловской области на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01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года –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433 998 чел.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(детское население –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943 735 чел., взрослое население –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3 490 263 чел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5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Количество УЕТ в одном посещении по Российской Федерации составляет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3,9 УЕТ </a:t>
            </a:r>
            <a:endParaRPr lang="en-US" sz="1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10" y="0"/>
            <a:ext cx="971838" cy="92324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021D-7CBD-4531-9E9E-BFCA3466D6D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7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6591aefb171371619ee344bd08f473a1d64f11c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15200</TotalTime>
  <Words>2219</Words>
  <Application>Microsoft Office PowerPoint</Application>
  <PresentationFormat>Экран (4:3)</PresentationFormat>
  <Paragraphs>810</Paragraphs>
  <Slides>21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Исполнительная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Задачи  на 2018 год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User</dc:creator>
  <cp:lastModifiedBy>Русакова Ирина Владимировна</cp:lastModifiedBy>
  <cp:revision>1238</cp:revision>
  <cp:lastPrinted>2018-04-05T07:41:59Z</cp:lastPrinted>
  <dcterms:created xsi:type="dcterms:W3CDTF">2014-06-17T08:55:58Z</dcterms:created>
  <dcterms:modified xsi:type="dcterms:W3CDTF">2018-04-10T09:59:22Z</dcterms:modified>
</cp:coreProperties>
</file>